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1196" r:id="rId2"/>
    <p:sldId id="1787" r:id="rId3"/>
    <p:sldId id="1789" r:id="rId4"/>
    <p:sldId id="1860" r:id="rId5"/>
    <p:sldId id="1785" r:id="rId6"/>
    <p:sldId id="1786" r:id="rId7"/>
    <p:sldId id="1800" r:id="rId8"/>
    <p:sldId id="1805" r:id="rId9"/>
    <p:sldId id="1806" r:id="rId10"/>
    <p:sldId id="1809" r:id="rId11"/>
    <p:sldId id="1810" r:id="rId12"/>
    <p:sldId id="1811" r:id="rId13"/>
    <p:sldId id="1841" r:id="rId14"/>
    <p:sldId id="1842" r:id="rId15"/>
    <p:sldId id="1827" r:id="rId16"/>
    <p:sldId id="1834" r:id="rId17"/>
    <p:sldId id="1835" r:id="rId18"/>
    <p:sldId id="1850" r:id="rId19"/>
    <p:sldId id="1836" r:id="rId20"/>
    <p:sldId id="1837" r:id="rId21"/>
    <p:sldId id="1839" r:id="rId22"/>
    <p:sldId id="1845" r:id="rId23"/>
    <p:sldId id="1858" r:id="rId24"/>
    <p:sldId id="1852" r:id="rId25"/>
    <p:sldId id="1853" r:id="rId26"/>
    <p:sldId id="1621" r:id="rId27"/>
    <p:sldId id="1832" r:id="rId28"/>
    <p:sldId id="1833" r:id="rId29"/>
    <p:sldId id="1814" r:id="rId30"/>
    <p:sldId id="1818" r:id="rId31"/>
    <p:sldId id="1815" r:id="rId32"/>
    <p:sldId id="1856" r:id="rId33"/>
    <p:sldId id="1816" r:id="rId34"/>
    <p:sldId id="1817" r:id="rId35"/>
    <p:sldId id="1812" r:id="rId36"/>
    <p:sldId id="1813" r:id="rId37"/>
    <p:sldId id="1819" r:id="rId38"/>
    <p:sldId id="1797" r:id="rId39"/>
    <p:sldId id="1699" r:id="rId40"/>
    <p:sldId id="1622" r:id="rId41"/>
    <p:sldId id="1623" r:id="rId42"/>
    <p:sldId id="1624" r:id="rId43"/>
    <p:sldId id="1625" r:id="rId44"/>
    <p:sldId id="1528" r:id="rId45"/>
    <p:sldId id="1629" r:id="rId46"/>
    <p:sldId id="1630" r:id="rId47"/>
    <p:sldId id="1795" r:id="rId48"/>
    <p:sldId id="1778" r:id="rId49"/>
    <p:sldId id="1782" r:id="rId50"/>
    <p:sldId id="1829" r:id="rId51"/>
    <p:sldId id="1821" r:id="rId52"/>
    <p:sldId id="1779" r:id="rId53"/>
    <p:sldId id="1828" r:id="rId54"/>
    <p:sldId id="1781" r:id="rId55"/>
    <p:sldId id="1513" r:id="rId56"/>
    <p:sldId id="1685" r:id="rId57"/>
    <p:sldId id="1510" r:id="rId58"/>
    <p:sldId id="1522" r:id="rId59"/>
    <p:sldId id="1511" r:id="rId60"/>
    <p:sldId id="1686" r:id="rId61"/>
    <p:sldId id="1857" r:id="rId62"/>
    <p:sldId id="1733" r:id="rId63"/>
    <p:sldId id="1864" r:id="rId64"/>
    <p:sldId id="1865" r:id="rId65"/>
    <p:sldId id="1475" r:id="rId66"/>
    <p:sldId id="1474" r:id="rId67"/>
    <p:sldId id="1484" r:id="rId68"/>
    <p:sldId id="1736" r:id="rId69"/>
    <p:sldId id="1847" r:id="rId70"/>
    <p:sldId id="1766" r:id="rId71"/>
    <p:sldId id="1846" r:id="rId72"/>
    <p:sldId id="1724" r:id="rId73"/>
    <p:sldId id="1770" r:id="rId74"/>
    <p:sldId id="1826" r:id="rId75"/>
    <p:sldId id="1771" r:id="rId76"/>
    <p:sldId id="1772" r:id="rId77"/>
    <p:sldId id="1774" r:id="rId78"/>
    <p:sldId id="1634" r:id="rId79"/>
    <p:sldId id="1822" r:id="rId80"/>
    <p:sldId id="1825" r:id="rId81"/>
    <p:sldId id="1824" r:id="rId82"/>
    <p:sldId id="1866" r:id="rId83"/>
    <p:sldId id="1793" r:id="rId84"/>
    <p:sldId id="1792" r:id="rId85"/>
    <p:sldId id="1848" r:id="rId86"/>
    <p:sldId id="1849" r:id="rId87"/>
    <p:sldId id="1863" r:id="rId88"/>
    <p:sldId id="1838" r:id="rId89"/>
    <p:sldId id="1844" r:id="rId90"/>
    <p:sldId id="1855" r:id="rId91"/>
    <p:sldId id="1861" r:id="rId9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9900"/>
    <a:srgbClr val="FF00FF"/>
    <a:srgbClr val="00CC00"/>
    <a:srgbClr val="FFFF00"/>
    <a:srgbClr val="66FF33"/>
    <a:srgbClr val="FF00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727" autoAdjust="0"/>
    <p:restoredTop sz="93971" autoAdjust="0"/>
  </p:normalViewPr>
  <p:slideViewPr>
    <p:cSldViewPr>
      <p:cViewPr varScale="1">
        <p:scale>
          <a:sx n="64" d="100"/>
          <a:sy n="64" d="100"/>
        </p:scale>
        <p:origin x="10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8.xml"/><Relationship Id="rId2" Type="http://schemas.openxmlformats.org/officeDocument/2006/relationships/slide" Target="slides/slide26.xml"/><Relationship Id="rId1" Type="http://schemas.openxmlformats.org/officeDocument/2006/relationships/slide" Target="slides/slide22.xml"/><Relationship Id="rId5" Type="http://schemas.openxmlformats.org/officeDocument/2006/relationships/slide" Target="slides/slide74.xml"/><Relationship Id="rId4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E45C4DE-7158-4CFC-B473-6950E38C21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C691AA5-9531-46CE-86E3-4D15A41892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C0A4CF0-73A1-4FFD-BFB5-4B66F9FCC3F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798F2818-EF73-41CE-86EB-74222AEBBD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4E9D9AC2-08FA-4374-A670-A0A8350513E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AFEAD6D6-76EB-4B4D-B2CE-351133F89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4A0D8F-273B-40C6-A515-106F2EEB8E0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630A16A-8B21-4F77-8806-AE5EBFF6F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C2B282C-4461-43C9-92D0-0069115EFDAF}" type="slidenum">
              <a:rPr lang="en-US" altLang="zh-TW"/>
              <a:pPr>
                <a:spcBef>
                  <a:spcPct val="0"/>
                </a:spcBef>
              </a:pPr>
              <a:t>7</a:t>
            </a:fld>
            <a:endParaRPr lang="en-US" altLang="zh-TW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44479B6F-CB75-4C6B-89E9-DF902B2D82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896320C-C156-43C7-8591-731F8FD64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7579976-13D7-4BBD-93D7-8C705E012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648D0B5-A16E-4BB7-8333-0C32211E838D}" type="slidenum">
              <a:rPr lang="en-US" altLang="zh-TW"/>
              <a:pPr>
                <a:spcBef>
                  <a:spcPct val="0"/>
                </a:spcBef>
              </a:pPr>
              <a:t>44</a:t>
            </a:fld>
            <a:endParaRPr lang="en-US" altLang="zh-TW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A7B1657-037E-4493-95E0-31071932D7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BE46D711-DD84-4A14-96FC-31DEA1717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8BBF89CB-8E56-457D-9967-FD42E0EC64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8FED95A-82F3-411A-A817-69B734B881DD}" type="slidenum">
              <a:rPr lang="en-US" altLang="zh-TW"/>
              <a:pPr>
                <a:spcBef>
                  <a:spcPct val="0"/>
                </a:spcBef>
              </a:pPr>
              <a:t>45</a:t>
            </a:fld>
            <a:endParaRPr lang="en-US" altLang="zh-TW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6A2E505-7706-40E7-915D-5C905C663E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11185A0-FFE6-4A85-B4D4-D7C61B7F7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8F831737-7D9C-4DB2-8C5F-55A3CB7AF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A6D55A7-B75A-4FB0-8F12-B020BD97AF89}" type="slidenum">
              <a:rPr lang="en-US" altLang="zh-TW"/>
              <a:pPr>
                <a:spcBef>
                  <a:spcPct val="0"/>
                </a:spcBef>
              </a:pPr>
              <a:t>46</a:t>
            </a:fld>
            <a:endParaRPr lang="en-US" altLang="zh-TW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E7050EE-FC8F-41E2-9E01-5870582375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95CF54D5-7125-4873-B706-1CCB05C05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EA30ED4-1D50-4FE6-BE4E-79E87C9DD6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69E81EF-7DA7-442F-8967-5F219821A6BA}" type="slidenum">
              <a:rPr lang="en-US" altLang="zh-TW"/>
              <a:pPr>
                <a:spcBef>
                  <a:spcPct val="0"/>
                </a:spcBef>
              </a:pPr>
              <a:t>48</a:t>
            </a:fld>
            <a:endParaRPr lang="en-US" altLang="zh-TW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04A4013-0764-46A0-8B57-491EE37904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0879ECA-821F-45C3-A4CA-56290F535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98F6F5EB-56D9-40B4-9F2D-D97E7E04D1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4B06BC6-316A-4F00-8033-2FCFCB461B4F}" type="slidenum">
              <a:rPr lang="en-US" altLang="zh-TW"/>
              <a:pPr>
                <a:spcBef>
                  <a:spcPct val="0"/>
                </a:spcBef>
              </a:pPr>
              <a:t>50</a:t>
            </a:fld>
            <a:endParaRPr lang="en-US" altLang="zh-TW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95ADA332-BC93-4046-A257-FB5FFC55B84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9462806-40FA-42DA-9B69-9D7108792B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14C2798-0F4A-43A8-A507-C30DEE8A2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A27B4E0-3886-4F96-841A-65782EEEF088}" type="slidenum">
              <a:rPr lang="en-US" altLang="zh-TW"/>
              <a:pPr>
                <a:spcBef>
                  <a:spcPct val="0"/>
                </a:spcBef>
              </a:pPr>
              <a:t>52</a:t>
            </a:fld>
            <a:endParaRPr lang="en-US" altLang="zh-TW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FAA4CC5-800C-4589-B1BA-18B71A048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5579BE6A-ED13-47B0-BC15-DA8B308D2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F203A78-5C36-4D71-92F3-1BA0C3DEF7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9B117B5-204D-4830-996D-4E470D9649B7}" type="slidenum">
              <a:rPr lang="en-US" altLang="zh-TW"/>
              <a:pPr>
                <a:spcBef>
                  <a:spcPct val="0"/>
                </a:spcBef>
              </a:pPr>
              <a:t>53</a:t>
            </a:fld>
            <a:endParaRPr lang="en-US" altLang="zh-TW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ED0FA70-EE4F-42A4-937B-AC733D116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A5C2C22-6854-43FC-9C4B-70B63B894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634619F0-E6CD-4C7F-BDB6-7228E9327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144F872-C211-4682-BF64-B7B9DD4557D5}" type="slidenum">
              <a:rPr lang="en-US" altLang="zh-TW"/>
              <a:pPr>
                <a:spcBef>
                  <a:spcPct val="0"/>
                </a:spcBef>
              </a:pPr>
              <a:t>57</a:t>
            </a:fld>
            <a:endParaRPr lang="en-US" altLang="zh-TW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7551E7F0-7BA8-4D57-A6A0-2181BFC19A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3F14FE80-FF2F-4220-BC3A-FE210AE1D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09182AF0-53CF-48CB-8C00-A808532FC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C60CA46-9F8D-4AA6-8962-502FB43F24F9}" type="slidenum">
              <a:rPr lang="en-US" altLang="zh-TW"/>
              <a:pPr>
                <a:spcBef>
                  <a:spcPct val="0"/>
                </a:spcBef>
              </a:pPr>
              <a:t>58</a:t>
            </a:fld>
            <a:endParaRPr lang="en-US" altLang="zh-TW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8C1EB81E-124F-4A70-9D75-2066297F40B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E8DE2F6-E6B1-4D27-A6AE-FAB2D9A36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555C007-4BC5-47C3-98C7-22AB4ECA09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06B8B58-AB74-4DCB-BA10-50E0F58D9F5A}" type="slidenum">
              <a:rPr lang="en-US" altLang="zh-TW"/>
              <a:pPr>
                <a:spcBef>
                  <a:spcPct val="0"/>
                </a:spcBef>
              </a:pPr>
              <a:t>59</a:t>
            </a:fld>
            <a:endParaRPr lang="en-US" altLang="zh-TW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0792A72-6C32-40BB-8A5D-BDBB466CFD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184DE79C-1164-4FC2-B84D-6E24BAAC1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BDD3C502-E728-41CD-AA66-ECB0B4C08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26A19DF-DBA7-497D-878D-5636F2839B6B}" type="slidenum">
              <a:rPr lang="en-US" altLang="zh-TW"/>
              <a:pPr>
                <a:spcBef>
                  <a:spcPct val="0"/>
                </a:spcBef>
              </a:pPr>
              <a:t>13</a:t>
            </a:fld>
            <a:endParaRPr lang="en-US" altLang="zh-TW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A85BEA9-46BB-41EC-8A5B-A4D1B744C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C042294E-923C-482A-A4FC-64999A992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07DDBA7D-5768-4D31-8D2D-57E7C1F01A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7E6F823-9D18-4D77-80F1-FA415ABE110A}" type="slidenum">
              <a:rPr lang="en-US" altLang="zh-TW"/>
              <a:pPr>
                <a:spcBef>
                  <a:spcPct val="0"/>
                </a:spcBef>
              </a:pPr>
              <a:t>62</a:t>
            </a:fld>
            <a:endParaRPr lang="en-US" altLang="zh-TW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0775C76-B307-4562-8CD8-2A687D6D2D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B3C028CF-98BC-4F32-9431-74AA91C01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1016CD5A-628D-4BB2-9A9F-A21F788ED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E7C83EB-B624-4824-A6A3-75BA625294AA}" type="slidenum">
              <a:rPr lang="en-US" altLang="zh-TW"/>
              <a:pPr>
                <a:spcBef>
                  <a:spcPct val="0"/>
                </a:spcBef>
              </a:pPr>
              <a:t>63</a:t>
            </a:fld>
            <a:endParaRPr lang="en-US" altLang="zh-TW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CEBE24-E2CC-492A-BFEC-5D2623DF1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C992F05-3E07-4691-905D-AC2B66060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BE2B22C7-623C-4A6D-8796-169E15033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41B5252-8F92-421F-AF94-DB2A7ACA1953}" type="slidenum">
              <a:rPr lang="en-US" altLang="zh-TW"/>
              <a:pPr>
                <a:spcBef>
                  <a:spcPct val="0"/>
                </a:spcBef>
              </a:pPr>
              <a:t>65</a:t>
            </a:fld>
            <a:endParaRPr lang="en-US" altLang="zh-TW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EAB0090-08D6-41F1-A850-DD7259B3E0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E81016A-463D-4A67-A257-E47B9586D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006B5156-26ED-41EB-BE3D-8E1A26A822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3B70B9E-26C9-4B33-96A9-188E3D8D4459}" type="slidenum">
              <a:rPr lang="en-US" altLang="zh-TW"/>
              <a:pPr>
                <a:spcBef>
                  <a:spcPct val="0"/>
                </a:spcBef>
              </a:pPr>
              <a:t>68</a:t>
            </a:fld>
            <a:endParaRPr lang="en-US" altLang="zh-TW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AAB293D3-04F3-46C3-BE21-F4AECEE88C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B572440-E727-4FFB-BCCB-B1BD59A62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AE2AB150-662D-4A46-9634-A81FD3C1C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5A2060C-AA0B-416C-9223-E0955CA287B8}" type="slidenum">
              <a:rPr lang="en-US" altLang="zh-TW"/>
              <a:pPr>
                <a:spcBef>
                  <a:spcPct val="0"/>
                </a:spcBef>
              </a:pPr>
              <a:t>74</a:t>
            </a:fld>
            <a:endParaRPr lang="en-US" altLang="zh-TW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F3FF5-9073-4BEC-9778-57F14CC4B2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E80F7C0-443F-442D-A848-1CE1F6155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A9B0E2B2-6DE7-4D17-862A-5D505E46C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7A6A21D-BA95-4158-9484-724A3AF48893}" type="slidenum">
              <a:rPr lang="en-US" altLang="zh-TW"/>
              <a:pPr>
                <a:spcBef>
                  <a:spcPct val="0"/>
                </a:spcBef>
              </a:pPr>
              <a:t>76</a:t>
            </a:fld>
            <a:endParaRPr lang="en-US" altLang="zh-TW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E71D708-B2D9-4E42-A7A7-9E5013DF1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299BDCA-193A-4C52-B59E-5E556B2BA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B9287A2F-C98D-4B60-8CB4-B93170051E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68F708D-E7BE-4DBF-93C8-C14D0C0DB1BD}" type="slidenum">
              <a:rPr lang="en-US" altLang="zh-TW"/>
              <a:pPr>
                <a:spcBef>
                  <a:spcPct val="0"/>
                </a:spcBef>
              </a:pPr>
              <a:t>81</a:t>
            </a:fld>
            <a:endParaRPr lang="en-US" altLang="zh-TW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F0B2A07B-594F-441B-94FE-EEDA3889DB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FAA9B2C-198B-4613-99B0-B864F97B1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FB66CE23-0379-40AA-A289-0CBB754946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8697C4-7D5F-4A7D-AB1B-3E5681D021D5}" type="slidenum">
              <a:rPr lang="en-US" altLang="zh-TW"/>
              <a:pPr>
                <a:spcBef>
                  <a:spcPct val="0"/>
                </a:spcBef>
              </a:pPr>
              <a:t>89</a:t>
            </a:fld>
            <a:endParaRPr lang="en-US" altLang="zh-TW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F1740F50-C769-4F00-B97D-6AD0AB76CA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48365D3-E12E-4AE5-B65B-A4F0C3A1B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投影片圖像版面配置區 1">
            <a:extLst>
              <a:ext uri="{FF2B5EF4-FFF2-40B4-BE49-F238E27FC236}">
                <a16:creationId xmlns:a16="http://schemas.microsoft.com/office/drawing/2014/main" id="{FA9D6FD8-2A47-4601-9F9E-10C686CF55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備忘稿版面配置區 2">
            <a:extLst>
              <a:ext uri="{FF2B5EF4-FFF2-40B4-BE49-F238E27FC236}">
                <a16:creationId xmlns:a16="http://schemas.microsoft.com/office/drawing/2014/main" id="{7AB75FE7-DD3B-4AF2-890D-4A77F7B2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4" name="投影片編號版面配置區 3">
            <a:extLst>
              <a:ext uri="{FF2B5EF4-FFF2-40B4-BE49-F238E27FC236}">
                <a16:creationId xmlns:a16="http://schemas.microsoft.com/office/drawing/2014/main" id="{EFA63CC5-C5A8-44E0-9758-532D90344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CE25CFE-2343-4C0B-A169-9628A4FB182F}" type="slidenum">
              <a:rPr lang="en-US" altLang="zh-TW"/>
              <a:pPr>
                <a:spcBef>
                  <a:spcPct val="0"/>
                </a:spcBef>
              </a:pPr>
              <a:t>90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2D94AF7-1022-4A9B-9F88-8A63028D87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2BF53E4-FCFF-4A0E-AB80-EE5B69BC480E}" type="slidenum">
              <a:rPr lang="en-US" altLang="zh-TW"/>
              <a:pPr>
                <a:spcBef>
                  <a:spcPct val="0"/>
                </a:spcBef>
              </a:pPr>
              <a:t>14</a:t>
            </a:fld>
            <a:endParaRPr lang="en-US" altLang="zh-TW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4F94194-85B0-4EF7-B147-F79AAC0035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F947800-E9C4-4EB9-ABC5-DBF104EC5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5ABBA44-5646-4074-8A3E-FD65058DDC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88E02EF-44A0-40F7-A1D4-10CB6295F6AD}" type="slidenum">
              <a:rPr lang="en-US" altLang="zh-TW"/>
              <a:pPr>
                <a:spcBef>
                  <a:spcPct val="0"/>
                </a:spcBef>
              </a:pPr>
              <a:t>22</a:t>
            </a:fld>
            <a:endParaRPr lang="en-US" altLang="zh-TW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F2F2A62-324E-450E-BB47-19E563AFB74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FD9CEE7-8079-4C50-B5AA-C1A470887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76C28949-9E2B-4547-887C-80AA59B74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51243EC-0B86-4AC7-A50E-137F3E9CD90C}" type="slidenum">
              <a:rPr lang="en-US" altLang="zh-TW"/>
              <a:pPr>
                <a:spcBef>
                  <a:spcPct val="0"/>
                </a:spcBef>
              </a:pPr>
              <a:t>26</a:t>
            </a:fld>
            <a:endParaRPr lang="en-US" altLang="zh-TW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4DD7C4D-C9C5-45E3-B38C-0B97D00309B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FA86A4F-044C-4DAE-B29C-7765FE782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FA54662A-FF66-4D24-BA29-E90C48970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C0750C-0481-4ABA-82CE-C7F89419780F}" type="slidenum">
              <a:rPr lang="en-US" altLang="zh-TW"/>
              <a:pPr>
                <a:spcBef>
                  <a:spcPct val="0"/>
                </a:spcBef>
              </a:pPr>
              <a:t>27</a:t>
            </a:fld>
            <a:endParaRPr lang="en-US" altLang="zh-TW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45A71BD-2889-44B9-8A4F-2D5170568B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F41DBDD-363B-4AE0-87DF-F6658FD02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F8FD84FA-28E4-44A3-A1D3-459414F967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81A086B-3209-4F0E-AE55-8790412BCC0D}" type="slidenum">
              <a:rPr lang="en-US" altLang="zh-TW"/>
              <a:pPr>
                <a:spcBef>
                  <a:spcPct val="0"/>
                </a:spcBef>
              </a:pPr>
              <a:t>28</a:t>
            </a:fld>
            <a:endParaRPr lang="en-US" altLang="zh-TW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49EC509-31D1-4BF4-A7A4-D4DBE4265A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069FA51-D9D7-4BA6-9D49-A719793DD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E2CB103B-9568-448C-A827-328641211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63DB3F2-7CFF-4E10-B240-A3821B7AF2D1}" type="slidenum">
              <a:rPr lang="en-US" altLang="zh-TW"/>
              <a:pPr>
                <a:spcBef>
                  <a:spcPct val="0"/>
                </a:spcBef>
              </a:pPr>
              <a:t>38</a:t>
            </a:fld>
            <a:endParaRPr lang="en-US" altLang="zh-TW"/>
          </a:p>
        </p:txBody>
      </p:sp>
      <p:sp>
        <p:nvSpPr>
          <p:cNvPr id="49155" name="Rectangle 1026">
            <a:extLst>
              <a:ext uri="{FF2B5EF4-FFF2-40B4-BE49-F238E27FC236}">
                <a16:creationId xmlns:a16="http://schemas.microsoft.com/office/drawing/2014/main" id="{108167D9-DDB7-4078-8B4B-850875A114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9156" name="Rectangle 1027">
            <a:extLst>
              <a:ext uri="{FF2B5EF4-FFF2-40B4-BE49-F238E27FC236}">
                <a16:creationId xmlns:a16="http://schemas.microsoft.com/office/drawing/2014/main" id="{8E1BB4E3-ED2E-4CF1-8B00-F2282AB09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79EA6A8-3BA9-46FC-AB7D-880F977E17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03CCF7-CD4C-4FD2-8FD0-345A6B030501}" type="slidenum">
              <a:rPr lang="en-US" altLang="zh-TW"/>
              <a:pPr>
                <a:spcBef>
                  <a:spcPct val="0"/>
                </a:spcBef>
              </a:pPr>
              <a:t>43</a:t>
            </a:fld>
            <a:endParaRPr lang="en-US" altLang="zh-TW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5E8BF26-52F2-4B7A-BEA2-DB782F989A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FDEEDB0E-6642-421A-BE34-B94F756E1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C4BBC3-D482-4352-AC47-EB0EBA3968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3176DD-C8B4-4A19-A4F8-4FF15C4E66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049A72-7E46-4B41-8821-24C31AEA83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22DACE-C63E-4953-AA3D-B2FC39334DF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26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FA3662-56B6-40BA-91D3-4C24E042E5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096F51-FD22-436F-856B-401AFDF5D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8BB874-1C77-4B5F-B72A-F553F4C83D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84BA8B-00C5-4E2A-BB80-A71C001CB2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512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D3DF5E-3AFC-4D21-B0A6-EBA46C00F9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1DCFBA-B7B3-48D4-B664-FEC1AE1706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E343AB-74FC-435F-90CE-B02DABC39F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E4BDD-207F-4CD2-BF9D-BEF2DF16B45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773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CD3665-62BB-445E-807E-9E0E9C455A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CFF574-9209-41ED-AD7D-AD58F65558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8F1AB5-DCD9-4EFB-99C5-44C6079375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E1E378-5C8C-45C9-82C2-DBCC35DF0DF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647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9A3AA9-9230-4FCA-93DC-4CF7BD6EF4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6F6C4B-DABD-40B1-B013-F903B820D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08C2A5-E037-4FB7-8EC4-A38C78B19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E5B21A-CC25-497D-AA2E-7DB1EF917B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985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FF5BA-708D-4EC0-AB84-3BF4A28EA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7E6ECB-3248-4BAE-803F-E8787C27A9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18046-A858-4665-BE0C-659442F52C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EF98BC-2264-48AC-BBA7-8DD4914773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783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0D6721-AB5E-4609-BBDC-FF896C4BA0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35546A-2A40-47EC-A4B5-00969FD4AB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B4A8249-0287-44B0-A83A-A38AE1BCB7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4557E-2B0C-4FD4-AEA4-61D00067279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313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500605-CC3D-4747-A3EF-FF9C28709D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275CAD5-73A5-4C3C-A111-9EF170833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E63AF5-7B69-4B46-8F0F-9934FF6FD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B2D8B-00A8-4240-8D6A-3338567D14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B79CD9A-35B7-4D04-B3A2-A068EFEB49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4EB92F-C760-4ACB-919D-14BF9517F4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D72BF7-63D9-42A8-A81F-F5645C7EA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DF1A43-AC11-477B-A88C-7888A6D074A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183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223A1-58B7-4C02-A2FF-C8149836EA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6D6A4-AA6C-44C6-A0A6-4B1B25D371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79362-30AE-4BF9-982F-85B12523D6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41B75F-BFB8-4758-9AEE-36EB78B5C2A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912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77E0B-DEBF-4C82-A170-0F85814829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4253E-6A69-4ECF-B492-DCD9597CB5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8210C9-0138-4F1A-9804-2AC6BE24F8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F78B2B-7AC4-487B-A565-E83513A0F98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598DD9-750C-43FA-BD7F-C4B17DD9A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0CB1837-DADD-4F17-9D60-8F2A56E3B3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E2400EA-5D91-49D7-9A6E-D2F5F914A90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F55DB5-E1FB-4F8D-A3B8-1B9E799A3B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B2467FB-D5EE-4A52-A320-48269EC0A9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3E14EFFE-02E5-460A-8ED3-F4EDD0C9F3E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http://www.udn.com/2007/4/18/NEWS/MEDIA/3808474-1596353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F822ED9D-27D0-4C6D-BDBC-62F76FEEB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5175"/>
            <a:ext cx="7702550" cy="1584325"/>
          </a:xfrm>
        </p:spPr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電磁波</a:t>
            </a:r>
            <a:r>
              <a:rPr lang="en-US" altLang="zh-TW" sz="9600" b="1">
                <a:solidFill>
                  <a:srgbClr val="C00000"/>
                </a:solidFill>
              </a:rPr>
              <a:t>-4</a:t>
            </a:r>
            <a:endParaRPr lang="zh-TW" altLang="en-US" sz="9600" b="1">
              <a:solidFill>
                <a:srgbClr val="C00000"/>
              </a:solidFill>
            </a:endParaRP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1CE39EE4-35E8-490F-BC0F-3260FCEC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5732463"/>
            <a:ext cx="6400800" cy="646112"/>
          </a:xfrm>
        </p:spPr>
        <p:txBody>
          <a:bodyPr/>
          <a:lstStyle/>
          <a:p>
            <a:r>
              <a:rPr lang="zh-TW" altLang="en-US" b="1">
                <a:solidFill>
                  <a:srgbClr val="7030A0"/>
                </a:solidFill>
              </a:rPr>
              <a:t>第</a:t>
            </a:r>
            <a:r>
              <a:rPr lang="en-US" altLang="zh-TW" b="1">
                <a:solidFill>
                  <a:srgbClr val="7030A0"/>
                </a:solidFill>
              </a:rPr>
              <a:t>6</a:t>
            </a:r>
            <a:r>
              <a:rPr lang="zh-TW" altLang="en-US" b="1">
                <a:solidFill>
                  <a:srgbClr val="7030A0"/>
                </a:solidFill>
              </a:rPr>
              <a:t>週</a:t>
            </a:r>
            <a:endParaRPr lang="zh-TW" altLang="en-US"/>
          </a:p>
        </p:txBody>
      </p:sp>
      <p:pic>
        <p:nvPicPr>
          <p:cNvPr id="3076" name="Picture 8" descr="C:\Documents and Settings\lin\桌面\沉思者.jpg">
            <a:extLst>
              <a:ext uri="{FF2B5EF4-FFF2-40B4-BE49-F238E27FC236}">
                <a16:creationId xmlns:a16="http://schemas.microsoft.com/office/drawing/2014/main" id="{A439FCB7-97A7-4D79-95C1-88EEBFC5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24"/>
          <a:stretch>
            <a:fillRect/>
          </a:stretch>
        </p:blipFill>
        <p:spPr bwMode="auto">
          <a:xfrm>
            <a:off x="6011863" y="2341563"/>
            <a:ext cx="2092325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https://encrypted-tbn2.gstatic.com/images?q=tbn:ANd9GcR7Zp91nTX1W6DD4U-k8o2IA9pUECS29F_qSFYAm8_huvqadeoh">
            <a:extLst>
              <a:ext uri="{FF2B5EF4-FFF2-40B4-BE49-F238E27FC236}">
                <a16:creationId xmlns:a16="http://schemas.microsoft.com/office/drawing/2014/main" id="{217B9876-002B-468C-B85D-4F9365F0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349500"/>
            <a:ext cx="4568825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2B07AD6F-DB8F-44FB-A49F-CB900EB9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鋪天蓋地：</a:t>
            </a:r>
            <a:r>
              <a:rPr lang="zh-TW" altLang="en-US" sz="3200" b="1">
                <a:solidFill>
                  <a:srgbClr val="3333FF"/>
                </a:solidFill>
              </a:rPr>
              <a:t>從</a:t>
            </a:r>
            <a:r>
              <a:rPr lang="zh-TW" altLang="en-US" sz="5400" b="1">
                <a:solidFill>
                  <a:srgbClr val="3333FF"/>
                </a:solidFill>
              </a:rPr>
              <a:t>住家</a:t>
            </a:r>
            <a:r>
              <a:rPr lang="zh-TW" altLang="en-US" sz="3200" b="1">
                <a:solidFill>
                  <a:srgbClr val="3333FF"/>
                </a:solidFill>
              </a:rPr>
              <a:t>到</a:t>
            </a:r>
            <a:r>
              <a:rPr lang="zh-TW" altLang="en-US" sz="5400" b="1">
                <a:solidFill>
                  <a:srgbClr val="3333FF"/>
                </a:solidFill>
              </a:rPr>
              <a:t>職場</a:t>
            </a:r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27CE9A6B-53CD-451C-A692-BA6FE830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任教實驗室高壓電纜，我頭痛頭昏，胸長腫瘤，開刀兩次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在家頭部放電頭痛，家前六米巷道地下一米高壓電纜線，客廳房間皆超過</a:t>
            </a:r>
            <a:r>
              <a:rPr lang="en-US" altLang="zh-TW" b="1">
                <a:solidFill>
                  <a:srgbClr val="009900"/>
                </a:solidFill>
              </a:rPr>
              <a:t>4</a:t>
            </a:r>
            <a:r>
              <a:rPr lang="zh-TW" altLang="en-US" b="1">
                <a:solidFill>
                  <a:srgbClr val="009900"/>
                </a:solidFill>
              </a:rPr>
              <a:t>毫高斯</a:t>
            </a:r>
          </a:p>
        </p:txBody>
      </p:sp>
      <p:pic>
        <p:nvPicPr>
          <p:cNvPr id="13316" name="圖片 3">
            <a:extLst>
              <a:ext uri="{FF2B5EF4-FFF2-40B4-BE49-F238E27FC236}">
                <a16:creationId xmlns:a16="http://schemas.microsoft.com/office/drawing/2014/main" id="{B5916515-DF12-4F9C-B86D-153D34C6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292600"/>
            <a:ext cx="2268538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0A996BC3-6517-4CE2-9B29-00E90681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5400" b="1">
                <a:solidFill>
                  <a:srgbClr val="3333FF"/>
                </a:solidFill>
              </a:rPr>
              <a:t>自己成了電磁輻射檢測器</a:t>
            </a:r>
            <a:endParaRPr lang="zh-TW" altLang="en-US" sz="5400">
              <a:solidFill>
                <a:srgbClr val="3333FF"/>
              </a:solidFill>
            </a:endParaRP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50A7A8A9-121F-4BB8-8358-C64D0694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326063" cy="4114800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頭痛地點利用檢測器必可測到數值，屢試不爽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en-US" altLang="zh-TW" sz="16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令我頭昏臉紅的無線上網就在我後方屋頂天花板內。測多台無線上網電腦後，臉部起疹也受灼傷</a:t>
            </a:r>
          </a:p>
        </p:txBody>
      </p:sp>
      <p:pic>
        <p:nvPicPr>
          <p:cNvPr id="14340" name="圖片 1">
            <a:extLst>
              <a:ext uri="{FF2B5EF4-FFF2-40B4-BE49-F238E27FC236}">
                <a16:creationId xmlns:a16="http://schemas.microsoft.com/office/drawing/2014/main" id="{3DE43D79-AF6C-40F7-AFC7-840E6401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127250"/>
            <a:ext cx="1871663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文字方塊 2">
            <a:extLst>
              <a:ext uri="{FF2B5EF4-FFF2-40B4-BE49-F238E27FC236}">
                <a16:creationId xmlns:a16="http://schemas.microsoft.com/office/drawing/2014/main" id="{D367ECCD-EBB8-4E30-BB85-7A70F0F9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732463"/>
            <a:ext cx="23764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000" b="1"/>
              <a:t>悲劇強化英雄形象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ACC31210-2B64-43F7-9B89-1B3DE9B5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000" b="1">
                <a:solidFill>
                  <a:srgbClr val="3333FF"/>
                </a:solidFill>
              </a:rPr>
              <a:t>恐</a:t>
            </a:r>
            <a:r>
              <a:rPr lang="zh-TW" altLang="en-US" sz="8000" b="1">
                <a:solidFill>
                  <a:srgbClr val="3333FF"/>
                </a:solidFill>
              </a:rPr>
              <a:t>慌：推己及人</a:t>
            </a:r>
            <a:endParaRPr lang="zh-TW" altLang="en-US" sz="8000">
              <a:solidFill>
                <a:srgbClr val="3333FF"/>
              </a:solidFill>
            </a:endParaRP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653F266F-EFE7-4C55-8AD2-A3EFB527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嘉義嘉南教會基地台附近癌症密集增加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台南七股氣象雷達設置後，全村</a:t>
            </a:r>
            <a:r>
              <a:rPr lang="en-US" altLang="zh-TW" b="1">
                <a:solidFill>
                  <a:srgbClr val="009900"/>
                </a:solidFill>
              </a:rPr>
              <a:t>3</a:t>
            </a:r>
            <a:r>
              <a:rPr lang="zh-TW" altLang="en-US" b="1">
                <a:solidFill>
                  <a:srgbClr val="009900"/>
                </a:solidFill>
              </a:rPr>
              <a:t>百居民近</a:t>
            </a:r>
            <a:r>
              <a:rPr lang="en-US" altLang="zh-TW" b="1">
                <a:solidFill>
                  <a:srgbClr val="009900"/>
                </a:solidFill>
              </a:rPr>
              <a:t>20</a:t>
            </a:r>
            <a:r>
              <a:rPr lang="zh-TW" altLang="en-US" b="1">
                <a:solidFill>
                  <a:srgbClr val="009900"/>
                </a:solidFill>
              </a:rPr>
              <a:t>癌例、殘障盛行比例為台灣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en-US" altLang="zh-TW" b="1">
                <a:solidFill>
                  <a:srgbClr val="009900"/>
                </a:solidFill>
              </a:rPr>
              <a:t>2007</a:t>
            </a:r>
            <a:r>
              <a:rPr lang="zh-TW" altLang="en-US" b="1">
                <a:solidFill>
                  <a:srgbClr val="009900"/>
                </a:solidFill>
              </a:rPr>
              <a:t>年串聯各地自救會等成立「台灣電磁輻射公害防治協會」</a:t>
            </a:r>
          </a:p>
        </p:txBody>
      </p:sp>
      <p:pic>
        <p:nvPicPr>
          <p:cNvPr id="15364" name="圖片 3">
            <a:extLst>
              <a:ext uri="{FF2B5EF4-FFF2-40B4-BE49-F238E27FC236}">
                <a16:creationId xmlns:a16="http://schemas.microsoft.com/office/drawing/2014/main" id="{4D511754-2B82-4971-B6EE-C9468F23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378325"/>
            <a:ext cx="33337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50">
            <a:extLst>
              <a:ext uri="{FF2B5EF4-FFF2-40B4-BE49-F238E27FC236}">
                <a16:creationId xmlns:a16="http://schemas.microsoft.com/office/drawing/2014/main" id="{69F7E328-C2F2-4E60-B12F-EA6561497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</a:rPr>
              <a:t>推上行政院</a:t>
            </a:r>
          </a:p>
        </p:txBody>
      </p:sp>
      <p:sp>
        <p:nvSpPr>
          <p:cNvPr id="16387" name="Rectangle 2051">
            <a:extLst>
              <a:ext uri="{FF2B5EF4-FFF2-40B4-BE49-F238E27FC236}">
                <a16:creationId xmlns:a16="http://schemas.microsoft.com/office/drawing/2014/main" id="{F53D25C1-BE2E-40DD-A8B4-829A99B60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962400" cy="4114800"/>
          </a:xfrm>
        </p:spPr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環團赴政院陳情 籲正視電磁波危害 </a:t>
            </a: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喊「基地台害死人，行政院主持公道」口號</a:t>
            </a:r>
          </a:p>
        </p:txBody>
      </p:sp>
      <p:pic>
        <p:nvPicPr>
          <p:cNvPr id="16388" name="Picture 2052">
            <a:extLst>
              <a:ext uri="{FF2B5EF4-FFF2-40B4-BE49-F238E27FC236}">
                <a16:creationId xmlns:a16="http://schemas.microsoft.com/office/drawing/2014/main" id="{A1C0FAA6-74EE-4B53-B09C-8B14E3A5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1988"/>
            <a:ext cx="3878263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0E6BCE5-AA6D-454C-AD88-7C234C930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3333FF"/>
                </a:solidFill>
                <a:latin typeface="新細明體" panose="02020500000000000000" pitchFamily="18" charset="-120"/>
              </a:rPr>
              <a:t>抬出總統嚇嚇官僚</a:t>
            </a:r>
            <a:r>
              <a:rPr lang="en-US" altLang="zh-TW" sz="1800" b="1">
                <a:solidFill>
                  <a:schemeClr val="tx1"/>
                </a:solidFill>
                <a:latin typeface="新細明體" panose="02020500000000000000" pitchFamily="18" charset="-120"/>
              </a:rPr>
              <a:t>2007</a:t>
            </a:r>
            <a:r>
              <a:rPr lang="en-US" altLang="zh-TW" sz="16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BC67B7-9DC7-4298-8C14-D6CCC1917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953000" cy="41148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陳幸妤住家對面基地台，騎樓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5000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微瓦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/m</a:t>
            </a:r>
            <a:r>
              <a:rPr lang="en-US" altLang="zh-TW" sz="2800" b="1" baseline="30000">
                <a:solidFill>
                  <a:srgbClr val="0099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 </a:t>
            </a:r>
            <a:r>
              <a:rPr lang="zh-TW" altLang="en-US" sz="2800" b="1">
                <a:solidFill>
                  <a:srgbClr val="009900"/>
                </a:solidFill>
              </a:rPr>
              <a:t>，推估十樓以上可超過一萬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微瓦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/m</a:t>
            </a:r>
            <a:r>
              <a:rPr lang="en-US" altLang="zh-TW" sz="2800" b="1" baseline="30000">
                <a:solidFill>
                  <a:srgbClr val="009900"/>
                </a:solidFill>
                <a:cs typeface="Times New Roman" panose="02020603050405020304" pitchFamily="18" charset="0"/>
              </a:rPr>
              <a:t>2</a:t>
            </a:r>
            <a:endParaRPr lang="zh-TW" altLang="en-US" sz="28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環盟秘書長指出，德國薩爾斯堡的標準為室內不得超過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5</a:t>
            </a:r>
            <a:r>
              <a:rPr lang="zh-TW" altLang="en-US" sz="2800" b="1">
                <a:solidFill>
                  <a:srgbClr val="009900"/>
                </a:solidFill>
                <a:cs typeface="Times New Roman" panose="02020603050405020304" pitchFamily="18" charset="0"/>
              </a:rPr>
              <a:t>微瓦</a:t>
            </a:r>
            <a:r>
              <a:rPr lang="en-US" altLang="zh-TW" sz="2800" b="1">
                <a:solidFill>
                  <a:srgbClr val="009900"/>
                </a:solidFill>
                <a:cs typeface="Times New Roman" panose="02020603050405020304" pitchFamily="18" charset="0"/>
              </a:rPr>
              <a:t>/m</a:t>
            </a:r>
            <a:r>
              <a:rPr lang="en-US" altLang="zh-TW" sz="2800" b="1" baseline="30000">
                <a:solidFill>
                  <a:srgbClr val="009900"/>
                </a:solidFill>
                <a:cs typeface="Times New Roman" panose="02020603050405020304" pitchFamily="18" charset="0"/>
              </a:rPr>
              <a:t>2</a:t>
            </a:r>
            <a:endParaRPr lang="zh-TW" altLang="en-US" sz="28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英德</a:t>
            </a:r>
            <a:r>
              <a:rPr lang="en-US" altLang="zh-TW" sz="2800" b="1">
                <a:solidFill>
                  <a:srgbClr val="009900"/>
                </a:solidFill>
              </a:rPr>
              <a:t>5%</a:t>
            </a:r>
            <a:r>
              <a:rPr lang="zh-TW" altLang="en-US" sz="2800" b="1">
                <a:solidFill>
                  <a:srgbClr val="009900"/>
                </a:solidFill>
              </a:rPr>
              <a:t>民眾電磁波過敏症</a:t>
            </a:r>
            <a:endParaRPr lang="zh-TW" altLang="en-US" sz="2800">
              <a:solidFill>
                <a:srgbClr val="009900"/>
              </a:solidFill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280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1322CD0-D083-46B8-9F82-1A72DB0C6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624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>
            <a:extLst>
              <a:ext uri="{FF2B5EF4-FFF2-40B4-BE49-F238E27FC236}">
                <a16:creationId xmlns:a16="http://schemas.microsoft.com/office/drawing/2014/main" id="{EC3372C6-4D28-4E8F-9FC7-622BD782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A46AFE44-FB28-42AA-9958-2AC717FA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為有源頭活水來</a:t>
            </a:r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A4AACC15-6960-49F6-B300-228AC5FE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抱怨電磁波害她頭痛，但她用手機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其實，</a:t>
            </a:r>
            <a:r>
              <a:rPr lang="zh-TW" altLang="zh-TW" b="1">
                <a:solidFill>
                  <a:srgbClr val="009900"/>
                </a:solidFill>
              </a:rPr>
              <a:t>手機電磁波比基地台的更強，但她一點也不覺得頭痛</a:t>
            </a:r>
            <a:endParaRPr lang="zh-TW" altLang="en-US">
              <a:solidFill>
                <a:srgbClr val="009900"/>
              </a:solidFill>
            </a:endParaRPr>
          </a:p>
        </p:txBody>
      </p:sp>
      <p:pic>
        <p:nvPicPr>
          <p:cNvPr id="20484" name="圖片 1">
            <a:extLst>
              <a:ext uri="{FF2B5EF4-FFF2-40B4-BE49-F238E27FC236}">
                <a16:creationId xmlns:a16="http://schemas.microsoft.com/office/drawing/2014/main" id="{E9DB7DC3-EBD7-4786-9490-4A53E1247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3789363"/>
            <a:ext cx="38639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745D1CF9-ADAF-46CE-9396-1A3E574E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生物啟動計畫</a:t>
            </a:r>
            <a:r>
              <a:rPr lang="zh-TW" altLang="en-US" b="1">
                <a:solidFill>
                  <a:srgbClr val="3333FF"/>
                </a:solidFill>
              </a:rPr>
              <a:t> </a:t>
            </a:r>
            <a:r>
              <a:rPr lang="en-US" altLang="zh-TW" sz="2800" b="1">
                <a:solidFill>
                  <a:schemeClr val="tx1"/>
                </a:solidFill>
              </a:rPr>
              <a:t>BioInitiative Report</a:t>
            </a:r>
            <a:endParaRPr lang="zh-TW" altLang="en-US" sz="2800" b="1">
              <a:solidFill>
                <a:schemeClr val="tx1"/>
              </a:solidFill>
            </a:endParaRPr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101FF8C1-2477-4BFC-AD2A-C325F0676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3180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領袖謝姬（</a:t>
            </a:r>
            <a:r>
              <a:rPr lang="en-US" altLang="zh-TW" b="1">
                <a:solidFill>
                  <a:srgbClr val="009900"/>
                </a:solidFill>
              </a:rPr>
              <a:t>Cindy Sage</a:t>
            </a:r>
            <a:r>
              <a:rPr lang="zh-TW" altLang="en-US" b="1">
                <a:solidFill>
                  <a:srgbClr val="009900"/>
                </a:solidFill>
              </a:rPr>
              <a:t>）非科學家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激進份子的文件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一些科學家將它和世衛報告相提並論，他們這般缺乏判斷的動機何在？</a:t>
            </a:r>
          </a:p>
        </p:txBody>
      </p:sp>
      <p:pic>
        <p:nvPicPr>
          <p:cNvPr id="21508" name="圖片 3">
            <a:extLst>
              <a:ext uri="{FF2B5EF4-FFF2-40B4-BE49-F238E27FC236}">
                <a16:creationId xmlns:a16="http://schemas.microsoft.com/office/drawing/2014/main" id="{716A044F-8D4C-46AE-8994-472F16EA7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8" y="2276475"/>
            <a:ext cx="3348037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DF2BAF65-BAC6-4490-B17C-E7C4B20B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890713"/>
          </a:xfrm>
        </p:spPr>
        <p:txBody>
          <a:bodyPr/>
          <a:lstStyle/>
          <a:p>
            <a:r>
              <a:rPr lang="zh-TW" altLang="en-US" sz="5400" b="1">
                <a:solidFill>
                  <a:srgbClr val="0000FF"/>
                </a:solidFill>
              </a:rPr>
              <a:t>「侮辱世界衛生組織」</a:t>
            </a:r>
          </a:p>
        </p:txBody>
      </p:sp>
      <p:sp>
        <p:nvSpPr>
          <p:cNvPr id="101379" name="內容版面配置區 2">
            <a:extLst>
              <a:ext uri="{FF2B5EF4-FFF2-40B4-BE49-F238E27FC236}">
                <a16:creationId xmlns:a16="http://schemas.microsoft.com/office/drawing/2014/main" id="{AADA2C8C-7904-4E89-BE78-90FD4E6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71813"/>
            <a:ext cx="5314950" cy="3024187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歐盟、</a:t>
            </a:r>
            <a:r>
              <a:rPr lang="en-US" altLang="zh-TW" b="1">
                <a:solidFill>
                  <a:srgbClr val="009900"/>
                </a:solidFill>
              </a:rPr>
              <a:t>IEEE</a:t>
            </a:r>
            <a:r>
              <a:rPr lang="zh-TW" altLang="en-US" b="1">
                <a:solidFill>
                  <a:srgbClr val="009900"/>
                </a:solidFill>
              </a:rPr>
              <a:t>、德、荷、澳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    、</a:t>
            </a:r>
            <a:r>
              <a:rPr lang="en-US" altLang="zh-TW" b="1">
                <a:solidFill>
                  <a:srgbClr val="009900"/>
                </a:solidFill>
              </a:rPr>
              <a:t>ICNIRP</a:t>
            </a:r>
            <a:r>
              <a:rPr lang="zh-TW" altLang="en-US" b="1">
                <a:solidFill>
                  <a:srgbClr val="009900"/>
                </a:solidFill>
              </a:rPr>
              <a:t>謝絕評論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維基百科：不合標準（曾下架）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sz="1200" b="1">
                <a:latin typeface="新細明體" panose="02020500000000000000" pitchFamily="18" charset="-120"/>
              </a:rPr>
              <a:t>電線電磁場標準嚴縮千倍、射頻電磁場標準嚴縮</a:t>
            </a:r>
            <a:r>
              <a:rPr lang="en-US" altLang="zh-TW" sz="1200" b="1">
                <a:latin typeface="新細明體" panose="02020500000000000000" pitchFamily="18" charset="-120"/>
              </a:rPr>
              <a:t>1</a:t>
            </a:r>
            <a:r>
              <a:rPr lang="zh-TW" altLang="en-US" sz="1200" b="1">
                <a:latin typeface="新細明體" panose="02020500000000000000" pitchFamily="18" charset="-120"/>
              </a:rPr>
              <a:t>萬</a:t>
            </a:r>
            <a:r>
              <a:rPr lang="en-US" altLang="zh-TW" sz="1200" b="1"/>
              <a:t>—</a:t>
            </a:r>
            <a:r>
              <a:rPr lang="en-US" altLang="zh-TW" sz="1200" b="1">
                <a:latin typeface="新細明體" panose="02020500000000000000" pitchFamily="18" charset="-120"/>
              </a:rPr>
              <a:t>10</a:t>
            </a:r>
            <a:r>
              <a:rPr lang="zh-TW" altLang="en-US" sz="1200" b="1">
                <a:latin typeface="新細明體" panose="02020500000000000000" pitchFamily="18" charset="-120"/>
              </a:rPr>
              <a:t>萬倍。   </a:t>
            </a:r>
            <a:r>
              <a:rPr lang="en-US" altLang="zh-TW" sz="1200" b="1">
                <a:latin typeface="新細明體" panose="02020500000000000000" pitchFamily="18" charset="-120"/>
              </a:rPr>
              <a:t>2007</a:t>
            </a:r>
            <a:endParaRPr lang="zh-TW" altLang="en-US" sz="1200" b="1"/>
          </a:p>
        </p:txBody>
      </p:sp>
      <p:pic>
        <p:nvPicPr>
          <p:cNvPr id="22532" name="Picture 2" descr="D:\lin\Pictures\logo_185.jpg">
            <a:extLst>
              <a:ext uri="{FF2B5EF4-FFF2-40B4-BE49-F238E27FC236}">
                <a16:creationId xmlns:a16="http://schemas.microsoft.com/office/drawing/2014/main" id="{3D7787AD-D50B-4F7D-A6BA-422D5F04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214688"/>
            <a:ext cx="2324100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BDBE60AC-C1EF-4D27-A8DC-55CB43FA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0000FF"/>
                </a:solidFill>
              </a:rPr>
              <a:t>國際電磁場計畫</a:t>
            </a:r>
            <a:r>
              <a:rPr lang="zh-TW" altLang="en-US" sz="1800">
                <a:solidFill>
                  <a:srgbClr val="0000FF"/>
                </a:solidFill>
              </a:rPr>
              <a:t>世界衛生組織</a:t>
            </a:r>
            <a:r>
              <a:rPr lang="en-US" altLang="zh-TW" sz="1800">
                <a:solidFill>
                  <a:srgbClr val="0000FF"/>
                </a:solidFill>
              </a:rPr>
              <a:t>1996-2007</a:t>
            </a:r>
            <a:endParaRPr lang="zh-TW" altLang="en-US" sz="1800">
              <a:solidFill>
                <a:srgbClr val="0000FF"/>
              </a:solidFill>
            </a:endParaRPr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2C4681D0-5778-468E-99BF-892A76E5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圖片 3">
            <a:extLst>
              <a:ext uri="{FF2B5EF4-FFF2-40B4-BE49-F238E27FC236}">
                <a16:creationId xmlns:a16="http://schemas.microsoft.com/office/drawing/2014/main" id="{F31DE1D9-8386-4DF1-844B-6F0DC562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00250"/>
            <a:ext cx="635793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397813DA-8207-47D2-A74B-E59512BA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專家之聲</a:t>
            </a:r>
            <a:r>
              <a:rPr lang="en-US" altLang="zh-TW" sz="6000" b="1">
                <a:solidFill>
                  <a:srgbClr val="3333FF"/>
                </a:solidFill>
              </a:rPr>
              <a:t>-1</a:t>
            </a:r>
            <a:r>
              <a:rPr lang="zh-TW" altLang="en-US" sz="6000" b="1">
                <a:solidFill>
                  <a:srgbClr val="3333FF"/>
                </a:solidFill>
              </a:rPr>
              <a:t>：世衛標準</a:t>
            </a:r>
          </a:p>
        </p:txBody>
      </p:sp>
      <p:sp>
        <p:nvSpPr>
          <p:cNvPr id="102403" name="內容版面配置區 2">
            <a:extLst>
              <a:ext uri="{FF2B5EF4-FFF2-40B4-BE49-F238E27FC236}">
                <a16:creationId xmlns:a16="http://schemas.microsoft.com/office/drawing/2014/main" id="{4E120B4B-D6EA-416D-83F6-35AC58A3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將生物啟動計畫報告和世衛報告相提並論，這般缺乏判斷的動機何在？</a:t>
            </a:r>
          </a:p>
          <a:p>
            <a:pPr>
              <a:buFontTx/>
              <a:buNone/>
            </a:pPr>
            <a:endParaRPr lang="zh-TW" altLang="en-US"/>
          </a:p>
        </p:txBody>
      </p:sp>
      <p:pic>
        <p:nvPicPr>
          <p:cNvPr id="24580" name="圖片 3">
            <a:extLst>
              <a:ext uri="{FF2B5EF4-FFF2-40B4-BE49-F238E27FC236}">
                <a16:creationId xmlns:a16="http://schemas.microsoft.com/office/drawing/2014/main" id="{56C4786C-E4C1-47B7-AF60-BAE2FA7E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257675"/>
            <a:ext cx="18288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圖片 6">
            <a:extLst>
              <a:ext uri="{FF2B5EF4-FFF2-40B4-BE49-F238E27FC236}">
                <a16:creationId xmlns:a16="http://schemas.microsoft.com/office/drawing/2014/main" id="{44656C50-A03D-4B03-8FF0-2BBCC094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4300538"/>
            <a:ext cx="27051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圖片 4">
            <a:extLst>
              <a:ext uri="{FF2B5EF4-FFF2-40B4-BE49-F238E27FC236}">
                <a16:creationId xmlns:a16="http://schemas.microsoft.com/office/drawing/2014/main" id="{61E5E3C1-59B7-4E5F-AF90-218AA102B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325938"/>
            <a:ext cx="322738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C29876C9-5278-4789-ABE4-1FD7BAF3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社會議題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58DEED15-9EB4-4C90-91BF-82C8A736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981200"/>
            <a:ext cx="77724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群眾運動、激情、理性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認知不等於事實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en-US" altLang="zh-TW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4100" name="圖片 5">
            <a:extLst>
              <a:ext uri="{FF2B5EF4-FFF2-40B4-BE49-F238E27FC236}">
                <a16:creationId xmlns:a16="http://schemas.microsoft.com/office/drawing/2014/main" id="{A253A643-A2EB-4238-A6B9-74412F88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4183062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圖片 1">
            <a:extLst>
              <a:ext uri="{FF2B5EF4-FFF2-40B4-BE49-F238E27FC236}">
                <a16:creationId xmlns:a16="http://schemas.microsoft.com/office/drawing/2014/main" id="{CCF08F67-5500-4961-8130-F779114E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3284538"/>
            <a:ext cx="3865563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文字方塊 2">
            <a:extLst>
              <a:ext uri="{FF2B5EF4-FFF2-40B4-BE49-F238E27FC236}">
                <a16:creationId xmlns:a16="http://schemas.microsoft.com/office/drawing/2014/main" id="{F857D354-18DD-47DD-9CB9-50447241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403860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牆</a:t>
            </a:r>
          </a:p>
        </p:txBody>
      </p:sp>
      <p:sp>
        <p:nvSpPr>
          <p:cNvPr id="4103" name="文字方塊 3">
            <a:extLst>
              <a:ext uri="{FF2B5EF4-FFF2-40B4-BE49-F238E27FC236}">
                <a16:creationId xmlns:a16="http://schemas.microsoft.com/office/drawing/2014/main" id="{3F18846E-93C6-46B5-BAAB-D740A80A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888" y="4408488"/>
            <a:ext cx="360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繩</a:t>
            </a:r>
          </a:p>
        </p:txBody>
      </p:sp>
      <p:sp>
        <p:nvSpPr>
          <p:cNvPr id="4104" name="文字方塊 4">
            <a:extLst>
              <a:ext uri="{FF2B5EF4-FFF2-40B4-BE49-F238E27FC236}">
                <a16:creationId xmlns:a16="http://schemas.microsoft.com/office/drawing/2014/main" id="{DE2775DA-45C4-47BD-8ECC-2D1504A93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688" y="4408488"/>
            <a:ext cx="442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矛</a:t>
            </a:r>
          </a:p>
        </p:txBody>
      </p:sp>
      <p:sp>
        <p:nvSpPr>
          <p:cNvPr id="4105" name="文字方塊 5">
            <a:extLst>
              <a:ext uri="{FF2B5EF4-FFF2-40B4-BE49-F238E27FC236}">
                <a16:creationId xmlns:a16="http://schemas.microsoft.com/office/drawing/2014/main" id="{D7E72A0A-109C-4A41-AD80-5380588A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5661025"/>
            <a:ext cx="458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蛇</a:t>
            </a:r>
          </a:p>
        </p:txBody>
      </p:sp>
      <p:sp>
        <p:nvSpPr>
          <p:cNvPr id="4106" name="文字方塊 6">
            <a:extLst>
              <a:ext uri="{FF2B5EF4-FFF2-40B4-BE49-F238E27FC236}">
                <a16:creationId xmlns:a16="http://schemas.microsoft.com/office/drawing/2014/main" id="{8DF2DF7F-67BE-49E1-8B06-F5F90469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5732463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樹</a:t>
            </a:r>
          </a:p>
        </p:txBody>
      </p:sp>
      <p:sp>
        <p:nvSpPr>
          <p:cNvPr id="4107" name="文字方塊 7">
            <a:extLst>
              <a:ext uri="{FF2B5EF4-FFF2-40B4-BE49-F238E27FC236}">
                <a16:creationId xmlns:a16="http://schemas.microsoft.com/office/drawing/2014/main" id="{7BDD9E69-A938-4785-B2D4-C294B1E2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3357563"/>
            <a:ext cx="228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800" b="1">
                <a:solidFill>
                  <a:srgbClr val="009900"/>
                </a:solidFill>
              </a:rPr>
              <a:t>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8A2BFE21-71AD-44F0-96BE-29B4D9E6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專家之聲</a:t>
            </a:r>
            <a:r>
              <a:rPr lang="en-US" altLang="zh-TW" b="1">
                <a:solidFill>
                  <a:srgbClr val="3333FF"/>
                </a:solidFill>
              </a:rPr>
              <a:t>-2</a:t>
            </a:r>
            <a:r>
              <a:rPr lang="zh-TW" altLang="en-US" b="1">
                <a:solidFill>
                  <a:srgbClr val="3333FF"/>
                </a:solidFill>
              </a:rPr>
              <a:t>：民眾害怕電磁場</a:t>
            </a: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6D6FCE35-8538-4985-A821-2BF5EE221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05038"/>
            <a:ext cx="5470525" cy="3890962"/>
          </a:xfrm>
        </p:spPr>
        <p:txBody>
          <a:bodyPr/>
          <a:lstStyle/>
          <a:p>
            <a:r>
              <a:rPr lang="zh-TW" altLang="en-US" b="1">
                <a:solidFill>
                  <a:srgbClr val="FF00FF"/>
                </a:solidFill>
              </a:rPr>
              <a:t>媒體</a:t>
            </a:r>
            <a:r>
              <a:rPr lang="zh-TW" altLang="en-US" b="1">
                <a:solidFill>
                  <a:srgbClr val="009900"/>
                </a:solidFill>
              </a:rPr>
              <a:t>對科學沒什興趣，推銷聳動的刊物或節目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FF00FF"/>
                </a:solidFill>
              </a:rPr>
              <a:t>活躍團體</a:t>
            </a:r>
            <a:r>
              <a:rPr lang="zh-TW" altLang="en-US" b="1">
                <a:solidFill>
                  <a:srgbClr val="009900"/>
                </a:solidFill>
              </a:rPr>
              <a:t>只挑適合其觀點的劣質研究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FF00FF"/>
                </a:solidFill>
              </a:rPr>
              <a:t>政客</a:t>
            </a:r>
            <a:r>
              <a:rPr lang="zh-TW" altLang="en-US" b="1">
                <a:solidFill>
                  <a:srgbClr val="009900"/>
                </a:solidFill>
              </a:rPr>
              <a:t>尋求增加政治聲望的主張，不顧科學優質的聲明</a:t>
            </a:r>
          </a:p>
        </p:txBody>
      </p:sp>
      <p:pic>
        <p:nvPicPr>
          <p:cNvPr id="25604" name="圖片 6" descr="no.jpg">
            <a:extLst>
              <a:ext uri="{FF2B5EF4-FFF2-40B4-BE49-F238E27FC236}">
                <a16:creationId xmlns:a16="http://schemas.microsoft.com/office/drawing/2014/main" id="{88E8188C-00AA-43F7-A238-62F5E7FD9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2636838"/>
            <a:ext cx="23145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541B970D-95E2-4A47-A4D2-D81DC050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b="1">
                <a:solidFill>
                  <a:srgbClr val="3333FF"/>
                </a:solidFill>
              </a:rPr>
              <a:t>專家之聲</a:t>
            </a:r>
            <a:r>
              <a:rPr lang="en-US" altLang="zh-TW" sz="4800" b="1">
                <a:solidFill>
                  <a:srgbClr val="3333FF"/>
                </a:solidFill>
              </a:rPr>
              <a:t>-3</a:t>
            </a:r>
            <a:r>
              <a:rPr lang="zh-TW" altLang="en-US" sz="4800" b="1">
                <a:solidFill>
                  <a:srgbClr val="3333FF"/>
                </a:solidFill>
              </a:rPr>
              <a:t>：何苦進世衛？</a:t>
            </a:r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07719CDD-C9C1-45B3-8F9A-B3C949F6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一些台灣科學家沒收集正確的資訊，卻跟隨激進份子的主張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若台灣寧可跟隨激進份子的宣傳，而不用世衛的電磁場資訊，那為何台灣要加入世界衛生組織呢？</a:t>
            </a:r>
          </a:p>
        </p:txBody>
      </p:sp>
      <p:pic>
        <p:nvPicPr>
          <p:cNvPr id="26628" name="圖片 1">
            <a:extLst>
              <a:ext uri="{FF2B5EF4-FFF2-40B4-BE49-F238E27FC236}">
                <a16:creationId xmlns:a16="http://schemas.microsoft.com/office/drawing/2014/main" id="{BB1C0C1A-F41F-4E12-A787-A464BD7E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149725"/>
            <a:ext cx="36639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C608B6E0-CBAC-42DD-9336-EF704CA326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79887"/>
          </a:xfrm>
        </p:spPr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世界衛生組織和</a:t>
            </a:r>
            <a:r>
              <a:rPr lang="zh-TW" altLang="en-GB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新細明體" panose="02020500000000000000" pitchFamily="18" charset="-120"/>
              </a:rPr>
              <a:t>國際非游離輻射防護委員會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一再澄清，這是科學而非政治問題，應信任科學專家和世界衛生組織。</a:t>
            </a: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通常極端份子的專長不在此領域，但愛採擷少数研究報告（其實錯誤）以支持其論點。</a:t>
            </a:r>
            <a:r>
              <a:rPr lang="zh-TW" altLang="en-US">
                <a:solidFill>
                  <a:srgbClr val="009900"/>
                </a:solidFill>
              </a:rPr>
              <a:t> </a:t>
            </a:r>
          </a:p>
          <a:p>
            <a:pPr eaLnBrk="1" hangingPunct="1">
              <a:buFontTx/>
              <a:buNone/>
            </a:pPr>
            <a:endParaRPr lang="zh-TW" altLang="en-US" sz="1800">
              <a:solidFill>
                <a:srgbClr val="000000"/>
              </a:solidFill>
              <a:latin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zh-TW" altLang="en-US" sz="1800">
                <a:solidFill>
                  <a:srgbClr val="000000"/>
                </a:solidFill>
                <a:latin typeface="新細明體" panose="02020500000000000000" pitchFamily="18" charset="-120"/>
              </a:rPr>
              <a:t>                             </a:t>
            </a:r>
            <a:r>
              <a:rPr lang="zh-TW" altLang="en-US" sz="1800" b="1">
                <a:solidFill>
                  <a:srgbClr val="000000"/>
                </a:solidFill>
                <a:latin typeface="新細明體" panose="02020500000000000000" pitchFamily="18" charset="-120"/>
              </a:rPr>
              <a:t>電機電子工程師學會院士</a:t>
            </a:r>
            <a:endParaRPr lang="zh-TW" altLang="en-US" sz="1800" b="1"/>
          </a:p>
        </p:txBody>
      </p:sp>
      <p:pic>
        <p:nvPicPr>
          <p:cNvPr id="27651" name="圖片 1">
            <a:extLst>
              <a:ext uri="{FF2B5EF4-FFF2-40B4-BE49-F238E27FC236}">
                <a16:creationId xmlns:a16="http://schemas.microsoft.com/office/drawing/2014/main" id="{45B6A991-120B-4F1B-ABC3-3C93E1BC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4724400"/>
            <a:ext cx="2679700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3">
            <a:extLst>
              <a:ext uri="{FF2B5EF4-FFF2-40B4-BE49-F238E27FC236}">
                <a16:creationId xmlns:a16="http://schemas.microsoft.com/office/drawing/2014/main" id="{03FA86D5-BD82-4724-A01B-29D586807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04813"/>
            <a:ext cx="75612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7200" b="1">
                <a:solidFill>
                  <a:srgbClr val="3333FF"/>
                </a:solidFill>
              </a:rPr>
              <a:t>專家之聲</a:t>
            </a:r>
            <a:r>
              <a:rPr lang="en-US" altLang="zh-TW" sz="7200" b="1">
                <a:solidFill>
                  <a:srgbClr val="3333FF"/>
                </a:solidFill>
              </a:rPr>
              <a:t>-4</a:t>
            </a:r>
            <a:r>
              <a:rPr lang="zh-TW" altLang="en-US" sz="7200" b="1">
                <a:solidFill>
                  <a:srgbClr val="3333FF"/>
                </a:solidFill>
              </a:rPr>
              <a:t>：</a:t>
            </a:r>
            <a:r>
              <a:rPr lang="zh-TW" altLang="en-US" sz="2400" b="1">
                <a:solidFill>
                  <a:srgbClr val="3333FF"/>
                </a:solidFill>
              </a:rPr>
              <a:t>知之為知之</a:t>
            </a:r>
            <a:endParaRPr lang="zh-TW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467BD7F2-6F24-4F19-9881-AF514722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專家之聲</a:t>
            </a:r>
            <a:r>
              <a:rPr lang="en-US" altLang="zh-TW" b="1">
                <a:solidFill>
                  <a:srgbClr val="3333FF"/>
                </a:solidFill>
              </a:rPr>
              <a:t>-5</a:t>
            </a:r>
            <a:r>
              <a:rPr lang="zh-TW" altLang="en-US" b="1">
                <a:solidFill>
                  <a:srgbClr val="3333FF"/>
                </a:solidFill>
              </a:rPr>
              <a:t>：研究之道</a:t>
            </a:r>
            <a:endParaRPr lang="zh-TW" altLang="en-US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51E92F67-2C7A-4DF4-89DA-FCD77767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>
                <a:solidFill>
                  <a:srgbClr val="009900"/>
                </a:solidFill>
              </a:rPr>
              <a:t>電磁波和生物的作用很複雜，生物和工程專家間的合作是必要的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適宜的實驗設計</a:t>
            </a:r>
            <a:r>
              <a:rPr lang="zh-TW" altLang="en-US" sz="2400" b="1">
                <a:solidFill>
                  <a:srgbClr val="009900"/>
                </a:solidFill>
              </a:rPr>
              <a:t>（如何將樣品暴露在電磁波</a:t>
            </a:r>
            <a:r>
              <a:rPr lang="en-US" altLang="zh-TW" sz="2400" b="1">
                <a:solidFill>
                  <a:srgbClr val="009900"/>
                </a:solidFill>
              </a:rPr>
              <a:t>…</a:t>
            </a:r>
            <a:r>
              <a:rPr lang="zh-TW" altLang="en-US" sz="2400" b="1">
                <a:solidFill>
                  <a:srgbClr val="009900"/>
                </a:solidFill>
              </a:rPr>
              <a:t>）</a:t>
            </a:r>
          </a:p>
          <a:p>
            <a:r>
              <a:rPr lang="zh-TW" altLang="en-US" sz="2800" b="1">
                <a:solidFill>
                  <a:srgbClr val="009900"/>
                </a:solidFill>
              </a:rPr>
              <a:t>發表結果前要確認其再現性，否則須費多倍資源更正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6DE12358-B6C6-4791-92F4-93DDCE13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6000" b="1">
                <a:solidFill>
                  <a:srgbClr val="0000FF"/>
                </a:solidFill>
              </a:rPr>
              <a:t>專家之聲</a:t>
            </a:r>
            <a:r>
              <a:rPr lang="en-US" altLang="zh-TW" sz="6000" b="1">
                <a:solidFill>
                  <a:srgbClr val="0000FF"/>
                </a:solidFill>
              </a:rPr>
              <a:t>-6</a:t>
            </a:r>
            <a:r>
              <a:rPr lang="zh-TW" altLang="en-US" sz="6000" b="1">
                <a:solidFill>
                  <a:srgbClr val="0000FF"/>
                </a:solidFill>
              </a:rPr>
              <a:t>：儀器測量</a:t>
            </a:r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9460A609-D824-43D3-AAAB-131CF288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TW" altLang="en-US" sz="4400" b="1">
                <a:solidFill>
                  <a:srgbClr val="009900"/>
                </a:solidFill>
              </a:rPr>
              <a:t>正確使用</a:t>
            </a:r>
            <a:endParaRPr lang="en-US" altLang="zh-TW" sz="4400" b="1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sz="4400" b="1">
                <a:solidFill>
                  <a:srgbClr val="009900"/>
                </a:solidFill>
              </a:rPr>
              <a:t> （先校準</a:t>
            </a:r>
            <a:r>
              <a:rPr lang="en-US" altLang="zh-TW" sz="4400" b="1">
                <a:solidFill>
                  <a:srgbClr val="009900"/>
                </a:solidFill>
              </a:rPr>
              <a:t>…</a:t>
            </a:r>
            <a:r>
              <a:rPr lang="zh-TW" altLang="en-US" sz="4400" b="1">
                <a:solidFill>
                  <a:srgbClr val="009900"/>
                </a:solidFill>
              </a:rPr>
              <a:t>）</a:t>
            </a:r>
          </a:p>
        </p:txBody>
      </p:sp>
      <p:pic>
        <p:nvPicPr>
          <p:cNvPr id="30724" name="Picture 3">
            <a:extLst>
              <a:ext uri="{FF2B5EF4-FFF2-40B4-BE49-F238E27FC236}">
                <a16:creationId xmlns:a16="http://schemas.microsoft.com/office/drawing/2014/main" id="{C14A8157-B8BA-44C7-9E68-E13F45012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981200"/>
            <a:ext cx="3746500" cy="40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圖片 3">
            <a:extLst>
              <a:ext uri="{FF2B5EF4-FFF2-40B4-BE49-F238E27FC236}">
                <a16:creationId xmlns:a16="http://schemas.microsoft.com/office/drawing/2014/main" id="{D43D2561-7CA5-4F47-A585-1E55946B8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860800"/>
            <a:ext cx="19796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410C1F72-D473-4BC2-A21A-2A4AF907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專家之聲</a:t>
            </a:r>
            <a:r>
              <a:rPr lang="en-US" altLang="zh-TW" sz="6000" b="1">
                <a:solidFill>
                  <a:srgbClr val="3333FF"/>
                </a:solidFill>
              </a:rPr>
              <a:t>-7</a:t>
            </a:r>
            <a:r>
              <a:rPr lang="zh-TW" altLang="en-US" sz="6000" b="1">
                <a:solidFill>
                  <a:srgbClr val="3333FF"/>
                </a:solidFill>
              </a:rPr>
              <a:t>：科研品質 </a:t>
            </a:r>
            <a:endParaRPr lang="zh-TW" altLang="en-US" sz="6000" b="1">
              <a:solidFill>
                <a:schemeClr val="tx1"/>
              </a:solidFill>
            </a:endParaRPr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480364EE-ABBE-42ED-A670-76F8BA7E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圖片 3">
            <a:extLst>
              <a:ext uri="{FF2B5EF4-FFF2-40B4-BE49-F238E27FC236}">
                <a16:creationId xmlns:a16="http://schemas.microsoft.com/office/drawing/2014/main" id="{E868667E-79C7-4519-9028-FA12BE848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5247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8E58800-02F4-4440-A3B2-5ABAA3ED5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20713"/>
            <a:ext cx="7772400" cy="547528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zh-TW" altLang="en-US" sz="11000" b="1">
                <a:solidFill>
                  <a:srgbClr val="A50021"/>
                </a:solidFill>
              </a:rPr>
              <a:t>媒體威力</a:t>
            </a:r>
            <a:endParaRPr lang="zh-TW" altLang="en-US" sz="4400" b="1">
              <a:solidFill>
                <a:srgbClr val="A50021"/>
              </a:solidFill>
            </a:endParaRPr>
          </a:p>
        </p:txBody>
      </p:sp>
      <p:pic>
        <p:nvPicPr>
          <p:cNvPr id="32771" name="圖片 1">
            <a:extLst>
              <a:ext uri="{FF2B5EF4-FFF2-40B4-BE49-F238E27FC236}">
                <a16:creationId xmlns:a16="http://schemas.microsoft.com/office/drawing/2014/main" id="{B40276E5-693A-46FF-BD80-561F122D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492375"/>
            <a:ext cx="2305050" cy="40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074">
            <a:extLst>
              <a:ext uri="{FF2B5EF4-FFF2-40B4-BE49-F238E27FC236}">
                <a16:creationId xmlns:a16="http://schemas.microsoft.com/office/drawing/2014/main" id="{938BC2DF-FA0B-41B6-B86E-44FBE696D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609600"/>
            <a:ext cx="8101012" cy="1143000"/>
          </a:xfrm>
        </p:spPr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為何你說電磁波有害？</a:t>
            </a:r>
          </a:p>
        </p:txBody>
      </p:sp>
      <p:sp>
        <p:nvSpPr>
          <p:cNvPr id="34819" name="Rectangle 3075">
            <a:extLst>
              <a:ext uri="{FF2B5EF4-FFF2-40B4-BE49-F238E27FC236}">
                <a16:creationId xmlns:a16="http://schemas.microsoft.com/office/drawing/2014/main" id="{6D736296-AEE8-4A9C-9561-D25B052FF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4243388" cy="426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5400" b="1">
                <a:solidFill>
                  <a:srgbClr val="009900"/>
                </a:solidFill>
              </a:rPr>
              <a:t>電視、報紙、阿姨</a:t>
            </a:r>
            <a:r>
              <a:rPr lang="en-US" altLang="zh-TW" sz="5400" b="1">
                <a:solidFill>
                  <a:srgbClr val="009900"/>
                </a:solidFill>
              </a:rPr>
              <a:t>…</a:t>
            </a:r>
          </a:p>
          <a:p>
            <a:pPr eaLnBrk="1" hangingPunct="1">
              <a:buFontTx/>
              <a:buNone/>
            </a:pPr>
            <a:r>
              <a:rPr lang="zh-TW" altLang="en-US" sz="5400" b="1">
                <a:solidFill>
                  <a:srgbClr val="009900"/>
                </a:solidFill>
              </a:rPr>
              <a:t>大家都這麼說啊！</a:t>
            </a:r>
          </a:p>
          <a:p>
            <a:pPr eaLnBrk="1" hangingPunct="1"/>
            <a:endParaRPr lang="en-US" altLang="zh-TW" sz="4000"/>
          </a:p>
        </p:txBody>
      </p:sp>
      <p:pic>
        <p:nvPicPr>
          <p:cNvPr id="34820" name="Picture 5" descr="C:\Users\Lin\Documents\My Documents\EMF\emf圖\大豐變電所-媒體2.jpg">
            <a:extLst>
              <a:ext uri="{FF2B5EF4-FFF2-40B4-BE49-F238E27FC236}">
                <a16:creationId xmlns:a16="http://schemas.microsoft.com/office/drawing/2014/main" id="{5AD32BFD-6F61-4C03-BD07-7B35D212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000250"/>
            <a:ext cx="2778125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C:\Users\Lin\Documents\My Documents\EMF\emf圖\抗議變電所.jpg">
            <a:extLst>
              <a:ext uri="{FF2B5EF4-FFF2-40B4-BE49-F238E27FC236}">
                <a16:creationId xmlns:a16="http://schemas.microsoft.com/office/drawing/2014/main" id="{FA67852C-D95B-43B0-BFCC-A9F22647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4143375"/>
            <a:ext cx="2760662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1C1CB1C-AAFB-4AEA-B7AD-8221989CA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800" b="1">
                <a:solidFill>
                  <a:srgbClr val="3333FF"/>
                </a:solidFill>
                <a:latin typeface="新細明體" panose="02020500000000000000" pitchFamily="18" charset="-120"/>
              </a:rPr>
              <a:t>傳播可操作、扭曲事實</a:t>
            </a:r>
            <a:r>
              <a:rPr lang="zh-TW" altLang="en-US">
                <a:solidFill>
                  <a:srgbClr val="3333FF"/>
                </a:solidFill>
              </a:rPr>
              <a:t>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E02538D-6C51-4DB5-9DB1-C9A5C4C99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4038600" cy="4114800"/>
          </a:xfrm>
        </p:spPr>
        <p:txBody>
          <a:bodyPr/>
          <a:lstStyle/>
          <a:p>
            <a:pPr eaLnBrk="1" hangingPunct="1"/>
            <a:r>
              <a:rPr lang="zh-TW" altLang="en-US" sz="4400" b="1">
                <a:solidFill>
                  <a:srgbClr val="009900"/>
                </a:solidFill>
                <a:latin typeface="新細明體" panose="02020500000000000000" pitchFamily="18" charset="-120"/>
              </a:rPr>
              <a:t>以曾子之賢，母之信，而三人疑之，則慈母不能信</a:t>
            </a:r>
            <a:r>
              <a:rPr lang="zh-TW" altLang="en-US" sz="4400">
                <a:solidFill>
                  <a:srgbClr val="009900"/>
                </a:solidFill>
              </a:rPr>
              <a:t> 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634F8273-543D-49E3-AD0A-B1F275B8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786063"/>
            <a:ext cx="2662238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B3BB3440-CBE0-4008-83F5-A1B568DE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8800" b="1">
                <a:solidFill>
                  <a:srgbClr val="3333FF"/>
                </a:solidFill>
              </a:rPr>
              <a:t>「無冕王」</a:t>
            </a:r>
            <a:endParaRPr lang="zh-TW" altLang="en-US" sz="8800">
              <a:solidFill>
                <a:srgbClr val="3333FF"/>
              </a:solidFill>
            </a:endParaRPr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DD566270-A50A-4610-9A5B-DCA4E721B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台灣誰最大？我說媒體最大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sz="2000" b="1">
                <a:solidFill>
                  <a:srgbClr val="009900"/>
                </a:solidFill>
              </a:rPr>
              <a:t>因報紙報導什麼，立委就質詢什麼，晚上政論性節目名嘴們就討論什麼，甚至監察委員也看報辦案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官員忙於回應各式爆料，誰有空想台灣未來怎麼辦？</a:t>
            </a:r>
            <a:r>
              <a:rPr lang="zh-TW" altLang="en-US" b="1">
                <a:solidFill>
                  <a:srgbClr val="009900"/>
                </a:solidFill>
              </a:rPr>
              <a:t> </a:t>
            </a:r>
            <a:r>
              <a:rPr lang="en-US" altLang="zh-TW" sz="2000" b="1"/>
              <a:t>------</a:t>
            </a:r>
            <a:r>
              <a:rPr lang="zh-TW" altLang="zh-TW" sz="2000" b="1"/>
              <a:t> 楊志良，衛生署前署長，</a:t>
            </a:r>
            <a:r>
              <a:rPr lang="en-US" altLang="zh-TW" sz="2000" b="1"/>
              <a:t>2011</a:t>
            </a:r>
            <a:r>
              <a:rPr lang="zh-TW" altLang="zh-TW" sz="2000" b="1"/>
              <a:t>年</a:t>
            </a:r>
          </a:p>
          <a:p>
            <a:endParaRPr lang="zh-TW" altLang="en-US"/>
          </a:p>
        </p:txBody>
      </p:sp>
      <p:pic>
        <p:nvPicPr>
          <p:cNvPr id="38916" name="圖片 1">
            <a:extLst>
              <a:ext uri="{FF2B5EF4-FFF2-40B4-BE49-F238E27FC236}">
                <a16:creationId xmlns:a16="http://schemas.microsoft.com/office/drawing/2014/main" id="{77869E1A-D09A-422D-8420-2E80AEFB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508500"/>
            <a:ext cx="3019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9F52D7E0-F10F-4854-B60E-C8495303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各有觀點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AFEFBD11-440D-4FFD-8260-D320F440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圖片 5">
            <a:extLst>
              <a:ext uri="{FF2B5EF4-FFF2-40B4-BE49-F238E27FC236}">
                <a16:creationId xmlns:a16="http://schemas.microsoft.com/office/drawing/2014/main" id="{AFD63C84-6B36-484F-80D9-C0BC1B4F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60575"/>
            <a:ext cx="460375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BC2AD39C-4E85-428E-BABF-ADC7FC18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7200" b="1">
                <a:solidFill>
                  <a:srgbClr val="3333FF"/>
                </a:solidFill>
              </a:rPr>
              <a:t>媒體「建構現實」</a:t>
            </a:r>
            <a:endParaRPr lang="zh-TW" altLang="en-US" sz="7200" b="1">
              <a:solidFill>
                <a:srgbClr val="3333FF"/>
              </a:solidFill>
            </a:endParaRPr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5F247C68-559C-42C2-A72C-5CA279BD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6407150" cy="4114800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危機出現時，領袖關起門來調查，有些媒體認為他們是「審慎追究真相」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別的</a:t>
            </a:r>
            <a:r>
              <a:rPr lang="zh-TW" altLang="zh-TW" b="1">
                <a:solidFill>
                  <a:srgbClr val="009900"/>
                </a:solidFill>
              </a:rPr>
              <a:t>媒體則批他們「企圖掩過飾非」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褒貶之間，對社會大眾印象的影響，就有天壤之別</a:t>
            </a:r>
            <a:r>
              <a:rPr lang="en-US" altLang="zh-TW" sz="2000" b="1"/>
              <a:t>   ------</a:t>
            </a:r>
            <a:r>
              <a:rPr lang="zh-TW" altLang="zh-TW" sz="2000" b="1"/>
              <a:t> 彭懷恩，世新大學新聞教授</a:t>
            </a:r>
          </a:p>
          <a:p>
            <a:endParaRPr lang="zh-TW" altLang="en-US"/>
          </a:p>
        </p:txBody>
      </p:sp>
      <p:pic>
        <p:nvPicPr>
          <p:cNvPr id="39940" name="圖片 1">
            <a:extLst>
              <a:ext uri="{FF2B5EF4-FFF2-40B4-BE49-F238E27FC236}">
                <a16:creationId xmlns:a16="http://schemas.microsoft.com/office/drawing/2014/main" id="{D9655AAC-3CD4-4CC7-9BA5-54598A68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551113"/>
            <a:ext cx="1651000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FF0F5B97-0594-45D9-BF53-621DD6F2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3333FF"/>
                </a:solidFill>
              </a:rPr>
              <a:t>動機、作為 </a:t>
            </a:r>
            <a:r>
              <a:rPr lang="zh-TW" altLang="zh-TW" sz="6600" b="1">
                <a:solidFill>
                  <a:srgbClr val="3333FF"/>
                </a:solidFill>
              </a:rPr>
              <a:t>→</a:t>
            </a:r>
            <a:r>
              <a:rPr lang="zh-TW" altLang="en-US" sz="6600" b="1">
                <a:solidFill>
                  <a:srgbClr val="3333FF"/>
                </a:solidFill>
              </a:rPr>
              <a:t> 結果</a:t>
            </a:r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6CFC1A99-E9AA-467F-8AC8-4A695232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800" b="1">
                <a:solidFill>
                  <a:srgbClr val="009900"/>
                </a:solidFill>
              </a:rPr>
              <a:t>記者似乎具有發現危險的東西，就產生「非警告讀者不可」的使命感或正義感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zh-TW" sz="2000" b="1">
                <a:solidFill>
                  <a:srgbClr val="009900"/>
                </a:solidFill>
              </a:rPr>
              <a:t>我年輕時也有同樣衝動，即使發現一點點副作用，就會寫下「產生重大的副作用」以警告讀者，雖無惡意，卻是有偏見的報導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zh-TW" sz="2800" b="1">
                <a:solidFill>
                  <a:srgbClr val="009900"/>
                </a:solidFill>
              </a:rPr>
              <a:t>記者缺乏比較「風險與福祉」，其次是想要獨家新聞</a:t>
            </a:r>
            <a:r>
              <a:rPr lang="zh-TW" altLang="en-US" sz="2800" b="1">
                <a:solidFill>
                  <a:srgbClr val="009900"/>
                </a:solidFill>
              </a:rPr>
              <a:t> </a:t>
            </a:r>
            <a:r>
              <a:rPr lang="en-US" altLang="zh-TW" sz="2000" b="1"/>
              <a:t> ------</a:t>
            </a:r>
            <a:r>
              <a:rPr lang="zh-TW" altLang="zh-TW" sz="2000" b="1"/>
              <a:t> 小島正美，日本每日新聞社主筆</a:t>
            </a:r>
            <a:r>
              <a:rPr lang="zh-TW" altLang="en-US" sz="2000" b="1"/>
              <a:t>，</a:t>
            </a:r>
            <a:r>
              <a:rPr lang="en-US" altLang="zh-TW" sz="2000" b="1"/>
              <a:t>2009</a:t>
            </a:r>
            <a:r>
              <a:rPr lang="zh-TW" altLang="zh-TW" sz="2000" b="1"/>
              <a:t>年</a:t>
            </a:r>
            <a:endParaRPr lang="zh-TW" altLang="en-US" sz="2000" b="1"/>
          </a:p>
        </p:txBody>
      </p:sp>
      <p:pic>
        <p:nvPicPr>
          <p:cNvPr id="40964" name="圖片 1">
            <a:extLst>
              <a:ext uri="{FF2B5EF4-FFF2-40B4-BE49-F238E27FC236}">
                <a16:creationId xmlns:a16="http://schemas.microsoft.com/office/drawing/2014/main" id="{88D4DA7C-4BB0-471B-99C2-3FF3248D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724400"/>
            <a:ext cx="2257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D8314F59-B57C-4DBA-A1B8-9DDC6E72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b="1">
                <a:solidFill>
                  <a:srgbClr val="3333FF"/>
                </a:solidFill>
              </a:rPr>
              <a:t>媒體採用環團說辭</a:t>
            </a:r>
            <a:r>
              <a:rPr lang="zh-TW" altLang="en-US" b="1"/>
              <a:t> </a:t>
            </a:r>
            <a:r>
              <a:rPr lang="en-US" altLang="zh-TW" sz="1800" b="1">
                <a:solidFill>
                  <a:schemeClr val="tx1"/>
                </a:solidFill>
              </a:rPr>
              <a:t>2016</a:t>
            </a:r>
            <a:r>
              <a:rPr lang="zh-TW" altLang="en-US" sz="1800" b="1">
                <a:solidFill>
                  <a:schemeClr val="tx1"/>
                </a:solidFill>
              </a:rPr>
              <a:t>年</a:t>
            </a:r>
            <a:r>
              <a:rPr lang="en-US" altLang="zh-TW" sz="1800" b="1">
                <a:solidFill>
                  <a:schemeClr val="tx1"/>
                </a:solidFill>
              </a:rPr>
              <a:t>05</a:t>
            </a:r>
            <a:r>
              <a:rPr lang="zh-TW" altLang="en-US" sz="1800" b="1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47759875-6E34-419D-853B-C03821F88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2" descr="https://cdn2.ettoday.net/images/1760/d1760399.jpg">
            <a:extLst>
              <a:ext uri="{FF2B5EF4-FFF2-40B4-BE49-F238E27FC236}">
                <a16:creationId xmlns:a16="http://schemas.microsoft.com/office/drawing/2014/main" id="{BB761DCA-D0A4-4D67-A15C-CEAD389F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1200"/>
            <a:ext cx="730408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1E05FC08-F06D-4236-B86C-69AD3DB7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</a:rPr>
              <a:t>媒體不是「製造業」</a:t>
            </a:r>
            <a:endParaRPr lang="zh-TW" altLang="en-US" sz="6600">
              <a:solidFill>
                <a:srgbClr val="3333FF"/>
              </a:solidFill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1FC767E6-988C-4B40-85AC-FAA6A8AD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閱聽大眾將注意力交給媒體，成為媒體的巨大資源；媒體其實就是將注意力高價賣給企業，而企業就是高價收購注意力。</a:t>
            </a:r>
            <a:r>
              <a:rPr lang="zh-TW" altLang="en-US" b="1">
                <a:solidFill>
                  <a:srgbClr val="009900"/>
                </a:solidFill>
              </a:rPr>
              <a:t> </a:t>
            </a:r>
            <a:r>
              <a:rPr lang="en-US" altLang="zh-TW" sz="1800" b="1"/>
              <a:t>------</a:t>
            </a:r>
            <a:r>
              <a:rPr lang="zh-TW" altLang="zh-TW" sz="1800" b="1"/>
              <a:t> 麥克魯漢（</a:t>
            </a:r>
            <a:r>
              <a:rPr lang="en-US" altLang="zh-TW" sz="1800" b="1"/>
              <a:t>Marshall McLuhan</a:t>
            </a:r>
            <a:r>
              <a:rPr lang="zh-TW" altLang="zh-TW" sz="1800" b="1"/>
              <a:t>），加拿大傳播學家</a:t>
            </a:r>
            <a:endParaRPr lang="zh-TW" altLang="en-US" sz="1800" b="1"/>
          </a:p>
        </p:txBody>
      </p:sp>
      <p:pic>
        <p:nvPicPr>
          <p:cNvPr id="43012" name="圖片 1">
            <a:extLst>
              <a:ext uri="{FF2B5EF4-FFF2-40B4-BE49-F238E27FC236}">
                <a16:creationId xmlns:a16="http://schemas.microsoft.com/office/drawing/2014/main" id="{47777AB5-4DB0-4ACA-809B-106ADF42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149725"/>
            <a:ext cx="33607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C2AFEB52-7AC3-4F22-8208-2BD53195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狗咬人不是新聞</a:t>
            </a:r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88E8C5E7-8528-4B17-925C-41598E1A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記者有點像嗜血的禿鷹，專好戰爭、醜聞和災難</a:t>
            </a:r>
            <a:r>
              <a:rPr lang="en-US" altLang="zh-TW" b="1">
                <a:solidFill>
                  <a:srgbClr val="009900"/>
                </a:solidFill>
              </a:rPr>
              <a:t> </a:t>
            </a:r>
            <a:r>
              <a:rPr lang="en-US" altLang="zh-TW" sz="1600" b="1"/>
              <a:t>------2015</a:t>
            </a:r>
            <a:r>
              <a:rPr lang="zh-TW" altLang="en-US" sz="1600" b="1"/>
              <a:t>年，</a:t>
            </a:r>
            <a:r>
              <a:rPr lang="en-US" altLang="zh-TW" sz="1600" b="1"/>
              <a:t>《</a:t>
            </a:r>
            <a:r>
              <a:rPr lang="zh-TW" altLang="en-US" sz="1600" b="1"/>
              <a:t>紐約時報</a:t>
            </a:r>
            <a:r>
              <a:rPr lang="en-US" altLang="zh-TW" sz="1600" b="1"/>
              <a:t>》</a:t>
            </a:r>
            <a:r>
              <a:rPr lang="zh-TW" altLang="en-US" sz="1600" b="1"/>
              <a:t>記者紀思道（</a:t>
            </a:r>
            <a:r>
              <a:rPr lang="en-US" altLang="zh-TW" sz="1600" b="1"/>
              <a:t>Nicholas Kristof</a:t>
            </a:r>
            <a:r>
              <a:rPr lang="zh-TW" altLang="en-US" sz="1600" b="1"/>
              <a:t>）</a:t>
            </a:r>
            <a:endParaRPr lang="en-US" altLang="zh-TW" sz="1600" b="1"/>
          </a:p>
          <a:p>
            <a:r>
              <a:rPr lang="zh-TW" altLang="zh-TW" b="1">
                <a:solidFill>
                  <a:srgbClr val="009900"/>
                </a:solidFill>
              </a:rPr>
              <a:t>天下大亂，就是形勢大好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44036" name="圖片 1">
            <a:extLst>
              <a:ext uri="{FF2B5EF4-FFF2-40B4-BE49-F238E27FC236}">
                <a16:creationId xmlns:a16="http://schemas.microsoft.com/office/drawing/2014/main" id="{24325D5D-67D3-47EC-91E9-8EAAC2CA6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292600"/>
            <a:ext cx="31432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0CFE26C5-C621-4CB8-8ED8-35F42F58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聳</a:t>
            </a:r>
            <a:r>
              <a:rPr lang="zh-TW" altLang="zh-TW" sz="8000" b="1">
                <a:solidFill>
                  <a:srgbClr val="3333FF"/>
                </a:solidFill>
              </a:rPr>
              <a:t>重的才有賣點</a:t>
            </a:r>
            <a:endParaRPr lang="zh-TW" altLang="en-US" sz="8000">
              <a:solidFill>
                <a:srgbClr val="3333FF"/>
              </a:solidFill>
            </a:endParaRPr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B408F1A7-7BDD-4E05-AC32-34C4C440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1994</a:t>
            </a:r>
            <a:r>
              <a:rPr lang="zh-TW" altLang="zh-TW" b="1">
                <a:solidFill>
                  <a:srgbClr val="009900"/>
                </a:solidFill>
              </a:rPr>
              <a:t>年在</a:t>
            </a:r>
            <a:r>
              <a:rPr lang="zh-TW" altLang="en-US" b="1">
                <a:solidFill>
                  <a:srgbClr val="009900"/>
                </a:solidFill>
              </a:rPr>
              <a:t>跨國</a:t>
            </a:r>
            <a:r>
              <a:rPr lang="zh-TW" altLang="zh-TW" b="1">
                <a:solidFill>
                  <a:srgbClr val="009900"/>
                </a:solidFill>
              </a:rPr>
              <a:t>研究，</a:t>
            </a:r>
            <a:r>
              <a:rPr lang="en-US" altLang="zh-TW" b="1">
                <a:solidFill>
                  <a:srgbClr val="009900"/>
                </a:solidFill>
              </a:rPr>
              <a:t>25</a:t>
            </a:r>
            <a:r>
              <a:rPr lang="zh-TW" altLang="en-US" b="1">
                <a:solidFill>
                  <a:srgbClr val="009900"/>
                </a:solidFill>
              </a:rPr>
              <a:t>項</a:t>
            </a:r>
            <a:r>
              <a:rPr lang="zh-TW" altLang="zh-TW" b="1">
                <a:solidFill>
                  <a:srgbClr val="009900"/>
                </a:solidFill>
              </a:rPr>
              <a:t>無關聯，但有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項</a:t>
            </a:r>
            <a:r>
              <a:rPr lang="zh-TW" altLang="zh-TW" b="1">
                <a:solidFill>
                  <a:srgbClr val="009900"/>
                </a:solidFill>
              </a:rPr>
              <a:t>似呈微弱關聯，結果《華爾街日報》使用標題「磁場和白血病相關」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該報導記者明言：「民眾對於不引起疾病的事沒興趣。」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45060" name="圖片 1">
            <a:extLst>
              <a:ext uri="{FF2B5EF4-FFF2-40B4-BE49-F238E27FC236}">
                <a16:creationId xmlns:a16="http://schemas.microsoft.com/office/drawing/2014/main" id="{D085FC48-0A03-40BB-87AA-EB872B35E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403725"/>
            <a:ext cx="27622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D2041106-D951-4251-B48E-4765F76C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當前新知的來源</a:t>
            </a:r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6FE1E107-0E1E-4E47-81F7-73350AF6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大多數民眾經由媒體（尤其電視）聽聞科學新知，但是媒體注重娛樂而非正確性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喜歡偏激</a:t>
            </a:r>
            <a:r>
              <a:rPr lang="zh-TW" altLang="zh-TW" b="1">
                <a:solidFill>
                  <a:srgbClr val="009900"/>
                </a:solidFill>
              </a:rPr>
              <a:t>「專家」論點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46084" name="圖片 1">
            <a:extLst>
              <a:ext uri="{FF2B5EF4-FFF2-40B4-BE49-F238E27FC236}">
                <a16:creationId xmlns:a16="http://schemas.microsoft.com/office/drawing/2014/main" id="{0FE470EB-FC7D-4D63-874F-F5B5649B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4437063"/>
            <a:ext cx="39433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C7DFB0F6-A3A0-47C1-9A86-AF84E93D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越幫越忙</a:t>
            </a:r>
            <a:r>
              <a:rPr lang="zh-TW" altLang="en-US" b="1">
                <a:solidFill>
                  <a:srgbClr val="3333FF"/>
                </a:solidFill>
              </a:rPr>
              <a:t> </a:t>
            </a:r>
            <a:r>
              <a:rPr lang="zh-TW" altLang="en-US" sz="2800" b="1">
                <a:solidFill>
                  <a:srgbClr val="3333FF"/>
                </a:solidFill>
              </a:rPr>
              <a:t>誤解超乎常識的科學</a:t>
            </a:r>
          </a:p>
        </p:txBody>
      </p:sp>
      <p:sp>
        <p:nvSpPr>
          <p:cNvPr id="47107" name="內容版面配置區 2">
            <a:extLst>
              <a:ext uri="{FF2B5EF4-FFF2-40B4-BE49-F238E27FC236}">
                <a16:creationId xmlns:a16="http://schemas.microsoft.com/office/drawing/2014/main" id="{5DA902E5-A4B7-421A-97A7-C52E81AB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822825" cy="4114800"/>
          </a:xfrm>
        </p:spPr>
        <p:txBody>
          <a:bodyPr/>
          <a:lstStyle/>
          <a:p>
            <a:r>
              <a:rPr lang="en-US" altLang="zh-TW" sz="2800" b="1">
                <a:solidFill>
                  <a:srgbClr val="009900"/>
                </a:solidFill>
              </a:rPr>
              <a:t>2010</a:t>
            </a:r>
            <a:r>
              <a:rPr lang="zh-TW" altLang="zh-TW" sz="2800" b="1">
                <a:solidFill>
                  <a:srgbClr val="009900"/>
                </a:solidFill>
              </a:rPr>
              <a:t>年，</a:t>
            </a:r>
            <a:r>
              <a:rPr lang="zh-TW" altLang="en-US" sz="2800" b="1">
                <a:solidFill>
                  <a:srgbClr val="009900"/>
                </a:solidFill>
              </a:rPr>
              <a:t>朱</a:t>
            </a:r>
            <a:r>
              <a:rPr lang="zh-TW" altLang="zh-TW" sz="2800" b="1">
                <a:solidFill>
                  <a:srgbClr val="009900"/>
                </a:solidFill>
              </a:rPr>
              <a:t>記者榮獲「卓越新聞獎暨曾虛白新聞獎」等</a:t>
            </a:r>
            <a:endParaRPr lang="en-US" altLang="zh-TW" sz="2800" b="1">
              <a:solidFill>
                <a:srgbClr val="009900"/>
              </a:solidFill>
            </a:endParaRPr>
          </a:p>
          <a:p>
            <a:r>
              <a:rPr lang="zh-TW" altLang="en-US" sz="2800" b="1">
                <a:solidFill>
                  <a:srgbClr val="009900"/>
                </a:solidFill>
              </a:rPr>
              <a:t>但她實在不解科技，例如，</a:t>
            </a:r>
            <a:r>
              <a:rPr lang="en-US" altLang="zh-TW" sz="2800" b="1">
                <a:solidFill>
                  <a:srgbClr val="009900"/>
                </a:solidFill>
              </a:rPr>
              <a:t>2013</a:t>
            </a:r>
            <a:r>
              <a:rPr lang="zh-TW" altLang="en-US" sz="2800" b="1">
                <a:solidFill>
                  <a:srgbClr val="009900"/>
                </a:solidFill>
              </a:rPr>
              <a:t>年，稱讚七股漁民抗爭好棒！雷達終於被趕走。若想知電磁波防護知識，可參考「台灣電磁輻射公害防制協會」網站</a:t>
            </a:r>
          </a:p>
        </p:txBody>
      </p:sp>
      <p:pic>
        <p:nvPicPr>
          <p:cNvPr id="47108" name="圖片 3">
            <a:extLst>
              <a:ext uri="{FF2B5EF4-FFF2-40B4-BE49-F238E27FC236}">
                <a16:creationId xmlns:a16="http://schemas.microsoft.com/office/drawing/2014/main" id="{148E6A42-78A3-44B8-AE7D-AD7BA5725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8363"/>
            <a:ext cx="3116263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8456657-7F8E-4488-95EF-05C2579135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愛之適以害之</a:t>
            </a:r>
            <a:r>
              <a:rPr lang="zh-TW" altLang="en-US" sz="1600" b="1">
                <a:solidFill>
                  <a:srgbClr val="0000FF"/>
                </a:solidFill>
              </a:rPr>
              <a:t>動機可佩、知識不足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15ABD6E-6B85-4DCB-B883-B5B52D97F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1513" y="1982788"/>
            <a:ext cx="7772400" cy="4114800"/>
          </a:xfrm>
        </p:spPr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「常識」：愛心成果</a:t>
            </a: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較需科學知識：害了社會 </a:t>
            </a:r>
            <a:r>
              <a:rPr lang="zh-TW" altLang="en-US" sz="1600" b="1"/>
              <a:t>缺乏電磁知識</a:t>
            </a:r>
          </a:p>
        </p:txBody>
      </p:sp>
      <p:pic>
        <p:nvPicPr>
          <p:cNvPr id="48132" name="圖片 1">
            <a:extLst>
              <a:ext uri="{FF2B5EF4-FFF2-40B4-BE49-F238E27FC236}">
                <a16:creationId xmlns:a16="http://schemas.microsoft.com/office/drawing/2014/main" id="{38A5454E-0D80-47EE-BFE5-7BE0F375A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3768725"/>
            <a:ext cx="24003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圖片 2">
            <a:extLst>
              <a:ext uri="{FF2B5EF4-FFF2-40B4-BE49-F238E27FC236}">
                <a16:creationId xmlns:a16="http://schemas.microsoft.com/office/drawing/2014/main" id="{6E3745E4-3FF3-4D49-82D5-D4B3E5C88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3746500"/>
            <a:ext cx="1576388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圖片 3">
            <a:extLst>
              <a:ext uri="{FF2B5EF4-FFF2-40B4-BE49-F238E27FC236}">
                <a16:creationId xmlns:a16="http://schemas.microsoft.com/office/drawing/2014/main" id="{250112C1-B414-4BC2-A41E-FC07B6FA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3746500"/>
            <a:ext cx="1427162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圖片 4">
            <a:extLst>
              <a:ext uri="{FF2B5EF4-FFF2-40B4-BE49-F238E27FC236}">
                <a16:creationId xmlns:a16="http://schemas.microsoft.com/office/drawing/2014/main" id="{F3874433-39F1-4813-87D0-A026C9EE4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743325"/>
            <a:ext cx="227330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8244BC64-28B5-400C-8C9A-D91E4896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62C1CCC2-A539-4CE1-AE58-EF9BB71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5" descr="http://cw1.tw/CH/images/magazine/coverch-079.jpg">
            <a:extLst>
              <a:ext uri="{FF2B5EF4-FFF2-40B4-BE49-F238E27FC236}">
                <a16:creationId xmlns:a16="http://schemas.microsoft.com/office/drawing/2014/main" id="{4DE93F05-9AD4-472D-B525-6A8C2BB3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600"/>
            <a:ext cx="4103688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99E99046-8937-4E6B-9812-C55A6E8B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目錄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30DE3770-FC3D-48F1-BC4F-B3A8A1D5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5" y="1981200"/>
            <a:ext cx="6550025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當前挑戰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環保團體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媒體威力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民代施壓</a:t>
            </a:r>
          </a:p>
          <a:p>
            <a:r>
              <a:rPr lang="zh-TW" altLang="en-US" b="1">
                <a:solidFill>
                  <a:srgbClr val="009900"/>
                </a:solidFill>
              </a:rPr>
              <a:t>宏觀人生風險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討論</a:t>
            </a:r>
          </a:p>
        </p:txBody>
      </p:sp>
      <p:pic>
        <p:nvPicPr>
          <p:cNvPr id="6148" name="圖片 3">
            <a:extLst>
              <a:ext uri="{FF2B5EF4-FFF2-40B4-BE49-F238E27FC236}">
                <a16:creationId xmlns:a16="http://schemas.microsoft.com/office/drawing/2014/main" id="{438DE9BB-DFA1-4745-982B-878941CC3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133600"/>
            <a:ext cx="25908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238F3101-2C4E-4E84-99A1-C2E6A132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609600"/>
            <a:ext cx="4032250" cy="1450975"/>
          </a:xfrm>
        </p:spPr>
        <p:txBody>
          <a:bodyPr/>
          <a:lstStyle/>
          <a:p>
            <a:pPr algn="l"/>
            <a:r>
              <a:rPr lang="zh-TW" altLang="en-US" sz="4800" b="1">
                <a:solidFill>
                  <a:srgbClr val="0000FF"/>
                </a:solidFill>
              </a:rPr>
              <a:t>義大利</a:t>
            </a:r>
            <a:br>
              <a:rPr lang="en-US" altLang="zh-TW" sz="4800" b="1">
                <a:solidFill>
                  <a:srgbClr val="0000FF"/>
                </a:solidFill>
              </a:rPr>
            </a:br>
            <a:r>
              <a:rPr lang="zh-TW" altLang="en-US" sz="4800" b="1">
                <a:solidFill>
                  <a:srgbClr val="0000FF"/>
                </a:solidFill>
              </a:rPr>
              <a:t>惶惶不可終日</a:t>
            </a:r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E00D7E2B-3D43-43E2-82C2-9B958014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20938"/>
            <a:ext cx="3670300" cy="3675062"/>
          </a:xfrm>
        </p:spPr>
        <p:txBody>
          <a:bodyPr/>
          <a:lstStyle/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歐盟調查「影響健康」</a:t>
            </a:r>
            <a:r>
              <a:rPr lang="en-US" altLang="zh-TW" b="1">
                <a:solidFill>
                  <a:srgbClr val="009900"/>
                </a:solidFill>
              </a:rPr>
              <a:t>15</a:t>
            </a:r>
            <a:r>
              <a:rPr lang="zh-TW" altLang="en-US" b="1">
                <a:solidFill>
                  <a:srgbClr val="009900"/>
                </a:solidFill>
              </a:rPr>
              <a:t>項因素（食物、飲水、噪音、手機</a:t>
            </a:r>
            <a:r>
              <a:rPr lang="en-US" altLang="zh-TW" b="1">
                <a:solidFill>
                  <a:srgbClr val="009900"/>
                </a:solidFill>
              </a:rPr>
              <a:t>…</a:t>
            </a:r>
            <a:r>
              <a:rPr lang="zh-TW" altLang="en-US" b="1">
                <a:solidFill>
                  <a:srgbClr val="009900"/>
                </a:solidFill>
              </a:rPr>
              <a:t>）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義大利人每項均最害怕 </a:t>
            </a:r>
            <a:r>
              <a:rPr lang="zh-TW" altLang="en-US" sz="1600" b="1"/>
              <a:t>（瑞士不在歐盟內）</a:t>
            </a:r>
          </a:p>
        </p:txBody>
      </p:sp>
      <p:pic>
        <p:nvPicPr>
          <p:cNvPr id="51204" name="Picture 2">
            <a:extLst>
              <a:ext uri="{FF2B5EF4-FFF2-40B4-BE49-F238E27FC236}">
                <a16:creationId xmlns:a16="http://schemas.microsoft.com/office/drawing/2014/main" id="{4DE42720-CE5E-4624-BD22-79024AD6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620713"/>
            <a:ext cx="3859213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圖片 4" descr="ima.jpg">
            <a:extLst>
              <a:ext uri="{FF2B5EF4-FFF2-40B4-BE49-F238E27FC236}">
                <a16:creationId xmlns:a16="http://schemas.microsoft.com/office/drawing/2014/main" id="{8289B259-23C7-45F7-A59C-6885B773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76250"/>
            <a:ext cx="8842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FD813CC8-FCC6-4340-B6B5-C34FF75C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2373313" cy="2314575"/>
          </a:xfrm>
        </p:spPr>
        <p:txBody>
          <a:bodyPr/>
          <a:lstStyle/>
          <a:p>
            <a:pPr algn="l"/>
            <a:r>
              <a:rPr lang="zh-TW" altLang="en-US" sz="4800" b="1">
                <a:solidFill>
                  <a:srgbClr val="3333FF"/>
                </a:solidFill>
              </a:rPr>
              <a:t>擔心高壓電影響健康？</a:t>
            </a:r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1A6D9A3C-2817-48B8-99E9-94A4AE478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573463"/>
            <a:ext cx="2301875" cy="2522537"/>
          </a:xfrm>
        </p:spPr>
        <p:txBody>
          <a:bodyPr/>
          <a:lstStyle/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義大利人冠軍</a:t>
            </a:r>
            <a:r>
              <a:rPr lang="en-US" altLang="zh-TW" b="1">
                <a:solidFill>
                  <a:srgbClr val="009900"/>
                </a:solidFill>
              </a:rPr>
              <a:t>78%</a:t>
            </a:r>
            <a:r>
              <a:rPr lang="zh-TW" altLang="en-US" b="1">
                <a:solidFill>
                  <a:srgbClr val="009900"/>
                </a:solidFill>
              </a:rPr>
              <a:t>（比平均</a:t>
            </a:r>
            <a:r>
              <a:rPr lang="en-US" altLang="zh-TW" b="1">
                <a:solidFill>
                  <a:srgbClr val="009900"/>
                </a:solidFill>
              </a:rPr>
              <a:t>35%</a:t>
            </a:r>
            <a:r>
              <a:rPr lang="zh-TW" altLang="en-US" b="1">
                <a:solidFill>
                  <a:srgbClr val="009900"/>
                </a:solidFill>
              </a:rPr>
              <a:t>多）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16DFA7E6-0855-4D09-9420-3E93D140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836613"/>
            <a:ext cx="50641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3A6793E4-101D-42FE-A8A5-D37D79A7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2373313" cy="2314575"/>
          </a:xfrm>
        </p:spPr>
        <p:txBody>
          <a:bodyPr/>
          <a:lstStyle/>
          <a:p>
            <a:pPr algn="l"/>
            <a:r>
              <a:rPr lang="zh-TW" altLang="en-US" sz="4800" b="1">
                <a:solidFill>
                  <a:srgbClr val="3333FF"/>
                </a:solidFill>
              </a:rPr>
              <a:t>擔心手機影響健康？</a:t>
            </a:r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89F39612-376F-46DF-9D72-BF31C251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573463"/>
            <a:ext cx="2301875" cy="2522537"/>
          </a:xfrm>
        </p:spPr>
        <p:txBody>
          <a:bodyPr/>
          <a:lstStyle/>
          <a:p>
            <a:pPr>
              <a:buFontTx/>
              <a:buNone/>
            </a:pPr>
            <a:r>
              <a:rPr lang="zh-TW" altLang="en-US" b="1">
                <a:solidFill>
                  <a:srgbClr val="009900"/>
                </a:solidFill>
              </a:rPr>
              <a:t>義大利人冠軍</a:t>
            </a:r>
            <a:r>
              <a:rPr lang="en-US" altLang="zh-TW" b="1">
                <a:solidFill>
                  <a:srgbClr val="009900"/>
                </a:solidFill>
              </a:rPr>
              <a:t>79%</a:t>
            </a:r>
            <a:r>
              <a:rPr lang="zh-TW" altLang="en-US" b="1">
                <a:solidFill>
                  <a:srgbClr val="009900"/>
                </a:solidFill>
              </a:rPr>
              <a:t>（比平均</a:t>
            </a:r>
            <a:r>
              <a:rPr lang="en-US" altLang="zh-TW" b="1">
                <a:solidFill>
                  <a:srgbClr val="009900"/>
                </a:solidFill>
              </a:rPr>
              <a:t>33%</a:t>
            </a:r>
            <a:r>
              <a:rPr lang="zh-TW" altLang="en-US" b="1">
                <a:solidFill>
                  <a:srgbClr val="009900"/>
                </a:solidFill>
              </a:rPr>
              <a:t>多</a:t>
            </a:r>
            <a:r>
              <a:rPr lang="en-US" altLang="zh-TW" b="1">
                <a:solidFill>
                  <a:srgbClr val="009900"/>
                </a:solidFill>
              </a:rPr>
              <a:t>2</a:t>
            </a:r>
            <a:r>
              <a:rPr lang="zh-TW" altLang="en-US" b="1">
                <a:solidFill>
                  <a:srgbClr val="009900"/>
                </a:solidFill>
              </a:rPr>
              <a:t>倍）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endParaRPr lang="zh-TW" altLang="en-US"/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95EF13AF-8247-430E-8714-9666E8BA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92150"/>
            <a:ext cx="5454650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82276DF-6671-40C7-8F49-AA48C0E8C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南澳電塔何辜</a:t>
            </a:r>
            <a:r>
              <a:rPr lang="en-US" altLang="zh-TW" sz="6000" b="1">
                <a:solidFill>
                  <a:srgbClr val="0000FF"/>
                </a:solidFill>
              </a:rPr>
              <a:t>?</a:t>
            </a:r>
            <a:r>
              <a:rPr lang="en-US" altLang="zh-TW"/>
              <a:t> </a:t>
            </a:r>
            <a:r>
              <a:rPr lang="en-US" altLang="zh-TW" sz="1600" b="1"/>
              <a:t>2007-4-17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2CC96B6-BD3F-4E29-BB13-119FACE3D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4400" b="1">
                <a:solidFill>
                  <a:srgbClr val="009900"/>
                </a:solidFill>
              </a:rPr>
              <a:t>4</a:t>
            </a:r>
            <a:r>
              <a:rPr lang="zh-TW" altLang="en-US" sz="4400" b="1">
                <a:solidFill>
                  <a:srgbClr val="009900"/>
                </a:solidFill>
              </a:rPr>
              <a:t>學生罹癌</a:t>
            </a:r>
          </a:p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隔年才建塔</a:t>
            </a:r>
          </a:p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入學前已發病</a:t>
            </a:r>
          </a:p>
          <a:p>
            <a:pPr eaLnBrk="1" hangingPunct="1"/>
            <a:r>
              <a:rPr lang="en-US" altLang="zh-TW" sz="4400" b="1">
                <a:solidFill>
                  <a:srgbClr val="009900"/>
                </a:solidFill>
              </a:rPr>
              <a:t>0.44</a:t>
            </a:r>
            <a:r>
              <a:rPr lang="zh-TW" altLang="en-US" sz="4400" b="1">
                <a:solidFill>
                  <a:srgbClr val="009900"/>
                </a:solidFill>
              </a:rPr>
              <a:t>毫高斯</a:t>
            </a: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3DE17465-65D2-417A-8BAF-784FDC7A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17113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54277" name="Picture 5" descr="http://www.udn.com/2007/4/18/NEWS/MEDIA/3808474-1596353.JPG">
            <a:extLst>
              <a:ext uri="{FF2B5EF4-FFF2-40B4-BE49-F238E27FC236}">
                <a16:creationId xmlns:a16="http://schemas.microsoft.com/office/drawing/2014/main" id="{76434E67-87D6-4129-9017-454F4182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006600"/>
            <a:ext cx="2682875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Rectangle 6">
            <a:extLst>
              <a:ext uri="{FF2B5EF4-FFF2-40B4-BE49-F238E27FC236}">
                <a16:creationId xmlns:a16="http://schemas.microsoft.com/office/drawing/2014/main" id="{35D16137-45D1-4D38-9031-A9C93B95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301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D2AF096C-71ED-428E-AFCF-B7EF0C7C6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153400" cy="1143000"/>
          </a:xfrm>
        </p:spPr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  <a:latin typeface="新細明體" panose="02020500000000000000" pitchFamily="18" charset="-120"/>
              </a:rPr>
              <a:t>變電箱會導致怪病？</a:t>
            </a:r>
            <a:r>
              <a:rPr lang="en-US" altLang="zh-TW" sz="1600" b="1">
                <a:solidFill>
                  <a:schemeClr val="tx1"/>
                </a:solidFill>
              </a:rPr>
              <a:t>2006-12-12</a:t>
            </a:r>
            <a:r>
              <a:rPr lang="zh-TW" altLang="en-US" sz="1600" b="1">
                <a:solidFill>
                  <a:schemeClr val="tx1"/>
                </a:solidFill>
              </a:rPr>
              <a:t>三重</a:t>
            </a:r>
            <a:r>
              <a:rPr lang="zh-TW" altLang="en-US"/>
              <a:t> 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382E518-36F6-4176-8C21-5B8201D90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05038"/>
            <a:ext cx="3581400" cy="3890962"/>
          </a:xfrm>
        </p:spPr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長女威爾森氏症</a:t>
            </a:r>
            <a:r>
              <a:rPr lang="zh-TW" altLang="en-US" sz="1400" b="1">
                <a:latin typeface="新細明體" panose="02020500000000000000" pitchFamily="18" charset="-120"/>
              </a:rPr>
              <a:t>隱性遺傳疾病</a:t>
            </a: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次女腦性麻痺</a:t>
            </a:r>
            <a:r>
              <a:rPr lang="en-US" altLang="zh-TW" sz="1600" b="1">
                <a:latin typeface="新細明體" panose="02020500000000000000" pitchFamily="18" charset="-120"/>
              </a:rPr>
              <a:t>1997</a:t>
            </a:r>
            <a:r>
              <a:rPr lang="zh-TW" altLang="en-US" sz="1600" b="1">
                <a:latin typeface="新細明體" panose="02020500000000000000" pitchFamily="18" charset="-120"/>
              </a:rPr>
              <a:t>遷入前已發病</a:t>
            </a: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屋主雷擊頭</a:t>
            </a:r>
            <a:r>
              <a:rPr lang="zh-TW" altLang="en-US" sz="1600" b="1"/>
              <a:t>痛病因未明沖水頭痛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A5654B67-31A3-4C17-A378-0FA9482A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25925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A4918B3-501C-4CBC-BD47-665FE1231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聳動優先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C4C3332-47C9-457C-82E3-65E6DD1E7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發表的偏差：有效應文章較易獲發表、媒體喜歡有傷亡結論</a:t>
            </a: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8EFFDF6E-04AE-40F5-AC62-546FDA9D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5605463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C4C8809F-EEBD-4A41-A1D8-0649A572A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5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報導的特質與爭風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9313564-0581-47D7-B3ED-5A211950B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4876800" cy="39624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9900"/>
                </a:solidFill>
              </a:rPr>
              <a:t>有些小規模的研究發現了一些</a:t>
            </a:r>
            <a:r>
              <a:rPr lang="zh-TW" altLang="en-US" b="1">
                <a:solidFill>
                  <a:srgbClr val="009900"/>
                </a:solidFill>
              </a:rPr>
              <a:t>影響</a:t>
            </a:r>
            <a:r>
              <a:rPr lang="zh-CN" altLang="en-US" b="1">
                <a:solidFill>
                  <a:srgbClr val="009900"/>
                </a:solidFill>
              </a:rPr>
              <a:t>，</a:t>
            </a:r>
            <a:r>
              <a:rPr lang="zh-TW" altLang="en-US" b="1">
                <a:solidFill>
                  <a:srgbClr val="009900"/>
                </a:solidFill>
              </a:rPr>
              <a:t>這</a:t>
            </a:r>
            <a:r>
              <a:rPr lang="zh-CN" altLang="en-US" b="1">
                <a:solidFill>
                  <a:srgbClr val="009900"/>
                </a:solidFill>
              </a:rPr>
              <a:t>些影</a:t>
            </a:r>
            <a:r>
              <a:rPr lang="zh-TW" altLang="en-US" b="1">
                <a:solidFill>
                  <a:srgbClr val="009900"/>
                </a:solidFill>
              </a:rPr>
              <a:t>響</a:t>
            </a:r>
            <a:r>
              <a:rPr lang="zh-CN" altLang="en-US" b="1">
                <a:solidFill>
                  <a:srgbClr val="009900"/>
                </a:solidFill>
              </a:rPr>
              <a:t>没有被後來的研究証實－－而後來的研究並没有被媒體關注</a:t>
            </a:r>
            <a:endParaRPr lang="en-US" altLang="zh-CN" b="1">
              <a:solidFill>
                <a:srgbClr val="006600"/>
              </a:solidFill>
            </a:endParaRPr>
          </a:p>
        </p:txBody>
      </p:sp>
      <p:pic>
        <p:nvPicPr>
          <p:cNvPr id="60420" name="圖片 1">
            <a:extLst>
              <a:ext uri="{FF2B5EF4-FFF2-40B4-BE49-F238E27FC236}">
                <a16:creationId xmlns:a16="http://schemas.microsoft.com/office/drawing/2014/main" id="{6C42B5D8-2B72-47DD-8235-5AA6EAC09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349500"/>
            <a:ext cx="260667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62546162-F8BE-4141-8082-3966F1B8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平衡報導？</a:t>
            </a:r>
          </a:p>
        </p:txBody>
      </p:sp>
      <p:sp>
        <p:nvSpPr>
          <p:cNvPr id="62467" name="內容版面配置區 2">
            <a:extLst>
              <a:ext uri="{FF2B5EF4-FFF2-40B4-BE49-F238E27FC236}">
                <a16:creationId xmlns:a16="http://schemas.microsoft.com/office/drawing/2014/main" id="{60AF83F4-A51C-4329-8060-A5BDE5A2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媒體要求「正反二面的意見」</a:t>
            </a:r>
            <a:endParaRPr lang="en-US" altLang="zh-TW" sz="40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對與錯：同等一票？</a:t>
            </a:r>
          </a:p>
          <a:p>
            <a:endParaRPr lang="zh-TW" altLang="en-US"/>
          </a:p>
        </p:txBody>
      </p:sp>
      <p:pic>
        <p:nvPicPr>
          <p:cNvPr id="62468" name="圖片 4" descr="111.jpg">
            <a:extLst>
              <a:ext uri="{FF2B5EF4-FFF2-40B4-BE49-F238E27FC236}">
                <a16:creationId xmlns:a16="http://schemas.microsoft.com/office/drawing/2014/main" id="{6BA5D579-ABB9-4CC3-BA58-EEAD10B3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73463"/>
            <a:ext cx="2735263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461195-2E56-4076-A0CF-DF90ACE19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20713"/>
            <a:ext cx="7772400" cy="547528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zh-TW" altLang="en-US" sz="11000" b="1">
                <a:solidFill>
                  <a:srgbClr val="A50021"/>
                </a:solidFill>
              </a:rPr>
              <a:t>民代施壓</a:t>
            </a:r>
            <a:endParaRPr lang="zh-TW" altLang="en-US" sz="4400" b="1">
              <a:solidFill>
                <a:srgbClr val="A50021"/>
              </a:solidFill>
            </a:endParaRPr>
          </a:p>
        </p:txBody>
      </p:sp>
      <p:pic>
        <p:nvPicPr>
          <p:cNvPr id="63491" name="圖片 1">
            <a:extLst>
              <a:ext uri="{FF2B5EF4-FFF2-40B4-BE49-F238E27FC236}">
                <a16:creationId xmlns:a16="http://schemas.microsoft.com/office/drawing/2014/main" id="{A0AD9C8D-D9DB-49B8-8E55-278D8F1B3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781300"/>
            <a:ext cx="6842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0EBF3BE7-0B44-485E-93FB-D4DDD450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比較力道</a:t>
            </a:r>
          </a:p>
        </p:txBody>
      </p:sp>
      <p:sp>
        <p:nvSpPr>
          <p:cNvPr id="65539" name="內容版面配置區 2">
            <a:extLst>
              <a:ext uri="{FF2B5EF4-FFF2-40B4-BE49-F238E27FC236}">
                <a16:creationId xmlns:a16="http://schemas.microsoft.com/office/drawing/2014/main" id="{78EAA4DD-96B4-418D-8040-FEFF65702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400" b="1">
                <a:solidFill>
                  <a:srgbClr val="009900"/>
                </a:solidFill>
              </a:rPr>
              <a:t>立委與環團 </a:t>
            </a:r>
            <a:r>
              <a:rPr lang="en-US" altLang="zh-TW" sz="4400" b="1">
                <a:solidFill>
                  <a:srgbClr val="009900"/>
                </a:solidFill>
              </a:rPr>
              <a:t>vs. </a:t>
            </a:r>
            <a:r>
              <a:rPr lang="zh-TW" altLang="en-US" sz="4400" b="1">
                <a:solidFill>
                  <a:srgbClr val="009900"/>
                </a:solidFill>
              </a:rPr>
              <a:t>學者</a:t>
            </a:r>
          </a:p>
        </p:txBody>
      </p:sp>
      <p:pic>
        <p:nvPicPr>
          <p:cNvPr id="65540" name="Picture 6" descr="http://img.epochtimes.com/i6/810130045431758.jpg">
            <a:extLst>
              <a:ext uri="{FF2B5EF4-FFF2-40B4-BE49-F238E27FC236}">
                <a16:creationId xmlns:a16="http://schemas.microsoft.com/office/drawing/2014/main" id="{4ACEA86B-FBBE-48AB-AB3D-545C2F15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997200"/>
            <a:ext cx="393065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7">
            <a:extLst>
              <a:ext uri="{FF2B5EF4-FFF2-40B4-BE49-F238E27FC236}">
                <a16:creationId xmlns:a16="http://schemas.microsoft.com/office/drawing/2014/main" id="{BD17C0C2-00F0-4DF4-9ED4-1889500D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97200"/>
            <a:ext cx="3103563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235DB0EB-DCF7-4D81-B481-FBF98FB9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當前挑戰</a:t>
            </a:r>
            <a:endParaRPr lang="zh-TW" altLang="en-US" sz="9600"/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5353C210-5509-47A1-931C-F7955783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環團、媒體、民代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垂直累積知識 </a:t>
            </a:r>
            <a:r>
              <a:rPr lang="en-US" altLang="zh-TW" b="1">
                <a:solidFill>
                  <a:srgbClr val="009900"/>
                </a:solidFill>
              </a:rPr>
              <a:t>vs.</a:t>
            </a:r>
            <a:r>
              <a:rPr lang="zh-TW" altLang="en-US" b="1">
                <a:solidFill>
                  <a:srgbClr val="009900"/>
                </a:solidFill>
              </a:rPr>
              <a:t>懶人包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我不知就是黑箱？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科學陣營分裂時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740B249-B279-42D3-BC96-E4AF45A0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133600"/>
            <a:ext cx="17716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6">
            <a:extLst>
              <a:ext uri="{FF2B5EF4-FFF2-40B4-BE49-F238E27FC236}">
                <a16:creationId xmlns:a16="http://schemas.microsoft.com/office/drawing/2014/main" id="{D6AFEF97-5C2B-4128-AAEC-6A66D808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675188"/>
            <a:ext cx="178752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F0554010-32E7-4C33-9644-686588B70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政客審查科學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BAB723-491A-45B5-A899-1C5EE179C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立法院</a:t>
            </a:r>
            <a:r>
              <a:rPr lang="zh-TW" altLang="en-US" sz="2400" b="1">
                <a:solidFill>
                  <a:srgbClr val="009900"/>
                </a:solidFill>
                <a:latin typeface="新細明體" panose="02020500000000000000" pitchFamily="18" charset="-120"/>
              </a:rPr>
              <a:t>「電磁波對民眾健康影響及立法防治公聽會」</a:t>
            </a:r>
            <a:r>
              <a:rPr lang="zh-TW" altLang="en-US" sz="2400" b="1">
                <a:solidFill>
                  <a:srgbClr val="009900"/>
                </a:solidFill>
              </a:rPr>
              <a:t> 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環盟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：人體很怕受到外加電磁場的干擾；變電所、高壓電纜、基地台等電磁強度很高，長期暴露對健康嚴重影響。</a:t>
            </a:r>
            <a:r>
              <a:rPr lang="zh-TW" altLang="en-US">
                <a:solidFill>
                  <a:srgbClr val="009900"/>
                </a:solidFill>
              </a:rPr>
              <a:t> </a:t>
            </a:r>
          </a:p>
        </p:txBody>
      </p:sp>
      <p:pic>
        <p:nvPicPr>
          <p:cNvPr id="66564" name="內容版面配置區 3" descr="6.jpg">
            <a:extLst>
              <a:ext uri="{FF2B5EF4-FFF2-40B4-BE49-F238E27FC236}">
                <a16:creationId xmlns:a16="http://schemas.microsoft.com/office/drawing/2014/main" id="{8BFE58AC-FBDB-4CBB-9D9C-791BF9CCD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644900"/>
            <a:ext cx="331628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F2996956-29C7-4402-8186-33FE2C7B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自認環保護民</a:t>
            </a:r>
          </a:p>
        </p:txBody>
      </p:sp>
      <p:sp>
        <p:nvSpPr>
          <p:cNvPr id="68611" name="內容版面配置區 2">
            <a:extLst>
              <a:ext uri="{FF2B5EF4-FFF2-40B4-BE49-F238E27FC236}">
                <a16:creationId xmlns:a16="http://schemas.microsoft.com/office/drawing/2014/main" id="{4D364AAD-7DA2-42A4-9D70-CADB7ECE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009900"/>
                </a:solidFill>
              </a:rPr>
              <a:t>2010</a:t>
            </a:r>
            <a:r>
              <a:rPr lang="zh-TW" altLang="zh-TW" b="1">
                <a:solidFill>
                  <a:srgbClr val="009900"/>
                </a:solidFill>
              </a:rPr>
              <a:t>年，環保署電磁波會議，她坐主席旁，隨時接腔管控，與會反電磁波者予取予求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主導會議的進行</a:t>
            </a:r>
            <a:r>
              <a:rPr lang="zh-TW" altLang="en-US" b="1">
                <a:solidFill>
                  <a:srgbClr val="009900"/>
                </a:solidFill>
              </a:rPr>
              <a:t>，</a:t>
            </a:r>
            <a:r>
              <a:rPr lang="zh-TW" altLang="zh-TW" b="1">
                <a:solidFill>
                  <a:srgbClr val="009900"/>
                </a:solidFill>
              </a:rPr>
              <a:t>環保署官員苦哈哈地「尊重民意」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68612" name="圖片 1">
            <a:extLst>
              <a:ext uri="{FF2B5EF4-FFF2-40B4-BE49-F238E27FC236}">
                <a16:creationId xmlns:a16="http://schemas.microsoft.com/office/drawing/2014/main" id="{3C619C68-A6B9-4097-A0D7-D63A2C7E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292600"/>
            <a:ext cx="241141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206C782-881C-45FC-8773-86D0DC12B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科學被政治扭曲</a:t>
            </a:r>
            <a:r>
              <a:rPr lang="en-US" altLang="zh-TW" sz="1200" b="1">
                <a:solidFill>
                  <a:srgbClr val="0000FF"/>
                </a:solidFill>
              </a:rPr>
              <a:t>97-5-1</a:t>
            </a:r>
            <a:endParaRPr lang="zh-TW" altLang="en-US" sz="1200" b="1">
              <a:solidFill>
                <a:srgbClr val="0000FF"/>
              </a:solidFill>
            </a:endParaRP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CC5B98BF-F8AE-4516-A93D-6EEE1942F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立委將變電所推出醫院之外</a:t>
            </a:r>
            <a:endParaRPr lang="en-US" altLang="zh-TW" sz="40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急診儀器需穩定電</a:t>
            </a:r>
            <a:endParaRPr lang="en-US" altLang="zh-TW" sz="40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若己急救而</a:t>
            </a:r>
            <a:endParaRPr lang="en-US" altLang="zh-TW" sz="4000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4000" b="1">
                <a:solidFill>
                  <a:srgbClr val="009900"/>
                </a:solidFill>
              </a:rPr>
              <a:t>      </a:t>
            </a:r>
            <a:r>
              <a:rPr lang="zh-TW" altLang="en-US" sz="4000" b="1">
                <a:solidFill>
                  <a:srgbClr val="009900"/>
                </a:solidFill>
              </a:rPr>
              <a:t>供電不穩？ </a:t>
            </a:r>
          </a:p>
        </p:txBody>
      </p:sp>
      <p:pic>
        <p:nvPicPr>
          <p:cNvPr id="69636" name="圖片 1">
            <a:extLst>
              <a:ext uri="{FF2B5EF4-FFF2-40B4-BE49-F238E27FC236}">
                <a16:creationId xmlns:a16="http://schemas.microsoft.com/office/drawing/2014/main" id="{281FEF15-4FB4-4C2C-80EA-EDFAC2586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716338"/>
            <a:ext cx="4227513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050">
            <a:extLst>
              <a:ext uri="{FF2B5EF4-FFF2-40B4-BE49-F238E27FC236}">
                <a16:creationId xmlns:a16="http://schemas.microsoft.com/office/drawing/2014/main" id="{86DEBD1E-6CF0-4C8D-ADCB-3A4E1B1BB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3333FF"/>
                </a:solidFill>
              </a:rPr>
              <a:t>民代官員懂科學嗎？</a:t>
            </a:r>
            <a:r>
              <a:rPr lang="en-US" altLang="zh-TW" sz="1600" b="1">
                <a:solidFill>
                  <a:srgbClr val="000000"/>
                </a:solidFill>
              </a:rPr>
              <a:t>2007</a:t>
            </a:r>
          </a:p>
        </p:txBody>
      </p:sp>
      <p:sp>
        <p:nvSpPr>
          <p:cNvPr id="71683" name="Rectangle 2051">
            <a:extLst>
              <a:ext uri="{FF2B5EF4-FFF2-40B4-BE49-F238E27FC236}">
                <a16:creationId xmlns:a16="http://schemas.microsoft.com/office/drawing/2014/main" id="{EF906E10-8A67-4EBD-A86D-9E95C46A1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教育局：加建水泥牆等改善 </a:t>
            </a: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陳椒華：瑞士學校電磁波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＜</a:t>
            </a:r>
            <a:r>
              <a:rPr lang="en-US" altLang="zh-TW" b="1">
                <a:solidFill>
                  <a:srgbClr val="009900"/>
                </a:solidFill>
              </a:rPr>
              <a:t>5 mG</a:t>
            </a:r>
            <a:endParaRPr lang="en-US" altLang="zh-TW" sz="4000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/>
              <a:t>         </a:t>
            </a:r>
            <a:r>
              <a:rPr lang="zh-TW" altLang="en-US" sz="1600" b="1"/>
              <a:t>中山女高</a:t>
            </a:r>
          </a:p>
        </p:txBody>
      </p:sp>
      <p:pic>
        <p:nvPicPr>
          <p:cNvPr id="71684" name="Picture 2052">
            <a:extLst>
              <a:ext uri="{FF2B5EF4-FFF2-40B4-BE49-F238E27FC236}">
                <a16:creationId xmlns:a16="http://schemas.microsoft.com/office/drawing/2014/main" id="{FF2C2FAA-4841-4B2F-95F5-9F5407F2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38525"/>
            <a:ext cx="42672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>
            <a:extLst>
              <a:ext uri="{FF2B5EF4-FFF2-40B4-BE49-F238E27FC236}">
                <a16:creationId xmlns:a16="http://schemas.microsoft.com/office/drawing/2014/main" id="{A40AC4CD-994A-487F-AE88-1C983132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6600" b="1">
                <a:solidFill>
                  <a:srgbClr val="3333FF"/>
                </a:solidFill>
              </a:rPr>
              <a:t>日本經驗</a:t>
            </a:r>
          </a:p>
        </p:txBody>
      </p:sp>
      <p:sp>
        <p:nvSpPr>
          <p:cNvPr id="73731" name="內容版面配置區 2">
            <a:extLst>
              <a:ext uri="{FF2B5EF4-FFF2-40B4-BE49-F238E27FC236}">
                <a16:creationId xmlns:a16="http://schemas.microsoft.com/office/drawing/2014/main" id="{71782481-C28B-42E7-95EB-F3C608B0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57438"/>
            <a:ext cx="7772400" cy="3738562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幾無抗爭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無</a:t>
            </a:r>
            <a:r>
              <a:rPr lang="zh-TW" altLang="zh-TW" b="1">
                <a:solidFill>
                  <a:srgbClr val="009900"/>
                </a:solidFill>
              </a:rPr>
              <a:t>「敏感地區」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世界衛生組織</a:t>
            </a:r>
            <a:r>
              <a:rPr lang="en-US" altLang="zh-TW" b="1">
                <a:solidFill>
                  <a:srgbClr val="009900"/>
                </a:solidFill>
              </a:rPr>
              <a:t>2007</a:t>
            </a:r>
            <a:r>
              <a:rPr lang="zh-TW" altLang="zh-TW" b="1">
                <a:solidFill>
                  <a:srgbClr val="009900"/>
                </a:solidFill>
              </a:rPr>
              <a:t>年的聲明「支持國際規範」，</a:t>
            </a:r>
            <a:r>
              <a:rPr lang="zh-TW" altLang="en-US" b="1">
                <a:solidFill>
                  <a:srgbClr val="009900"/>
                </a:solidFill>
              </a:rPr>
              <a:t>其</a:t>
            </a:r>
            <a:r>
              <a:rPr lang="zh-TW" altLang="zh-TW" b="1">
                <a:solidFill>
                  <a:srgbClr val="009900"/>
                </a:solidFill>
              </a:rPr>
              <a:t>「各國不該採用任意降低暴露規範的政策」，即是針對瑞士和義大利</a:t>
            </a:r>
            <a:r>
              <a:rPr lang="zh-TW" altLang="en-US" b="1">
                <a:solidFill>
                  <a:srgbClr val="009900"/>
                </a:solidFill>
              </a:rPr>
              <a:t>而言</a:t>
            </a:r>
          </a:p>
        </p:txBody>
      </p:sp>
      <p:pic>
        <p:nvPicPr>
          <p:cNvPr id="73732" name="Picture 2" descr="C:\Users\Lin\Documents\TTIDA\日本Ohkubosmall.jpg">
            <a:extLst>
              <a:ext uri="{FF2B5EF4-FFF2-40B4-BE49-F238E27FC236}">
                <a16:creationId xmlns:a16="http://schemas.microsoft.com/office/drawing/2014/main" id="{B8B7DAE4-68A9-4BF0-9937-2AFD0355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714375"/>
            <a:ext cx="2198687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796AD42B-08D3-4F3A-8FF2-104283E81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6250"/>
            <a:ext cx="7772400" cy="5761038"/>
          </a:xfrm>
        </p:spPr>
        <p:txBody>
          <a:bodyPr/>
          <a:lstStyle/>
          <a:p>
            <a:pPr algn="l"/>
            <a:r>
              <a:rPr lang="zh-TW" altLang="en-US" sz="6000" b="1">
                <a:solidFill>
                  <a:srgbClr val="C00000"/>
                </a:solidFill>
              </a:rPr>
              <a:t>宏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6000" b="1">
                <a:solidFill>
                  <a:srgbClr val="C00000"/>
                </a:solidFill>
              </a:rPr>
              <a:t>觀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6000" b="1">
                <a:solidFill>
                  <a:srgbClr val="C00000"/>
                </a:solidFill>
              </a:rPr>
              <a:t>人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6000" b="1">
                <a:solidFill>
                  <a:srgbClr val="C00000"/>
                </a:solidFill>
              </a:rPr>
              <a:t>生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6000" b="1">
                <a:solidFill>
                  <a:srgbClr val="C00000"/>
                </a:solidFill>
              </a:rPr>
              <a:t>風</a:t>
            </a:r>
            <a:br>
              <a:rPr lang="en-US" altLang="zh-TW" sz="6000" b="1">
                <a:solidFill>
                  <a:srgbClr val="C00000"/>
                </a:solidFill>
              </a:rPr>
            </a:br>
            <a:r>
              <a:rPr lang="zh-TW" altLang="en-US" sz="6000" b="1">
                <a:solidFill>
                  <a:srgbClr val="C00000"/>
                </a:solidFill>
              </a:rPr>
              <a:t>險</a:t>
            </a:r>
            <a:br>
              <a:rPr lang="en-US" altLang="zh-TW">
                <a:solidFill>
                  <a:srgbClr val="0000FF"/>
                </a:solidFill>
              </a:rPr>
            </a:b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F0A33329-0EAF-4C2A-8647-96DC4972A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21388"/>
            <a:ext cx="7772400" cy="7461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74756" name="Picture 5" descr="C:\Users\lin\Documents\核能\圖\宏觀人生的風險.jpg">
            <a:extLst>
              <a:ext uri="{FF2B5EF4-FFF2-40B4-BE49-F238E27FC236}">
                <a16:creationId xmlns:a16="http://schemas.microsoft.com/office/drawing/2014/main" id="{72D9BF6C-8504-4EC8-A0FE-B8942F1D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49275"/>
            <a:ext cx="569912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DDFB3D96-0FEC-4B89-B95B-E8417474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36613"/>
            <a:ext cx="7772400" cy="915987"/>
          </a:xfrm>
        </p:spPr>
        <p:txBody>
          <a:bodyPr/>
          <a:lstStyle/>
          <a:p>
            <a:r>
              <a:rPr lang="zh-TW" altLang="en-US" sz="9600" b="1">
                <a:solidFill>
                  <a:srgbClr val="3333FF"/>
                </a:solidFill>
              </a:rPr>
              <a:t>人生充滿風險</a:t>
            </a:r>
            <a:endParaRPr lang="zh-TW" altLang="en-US" sz="9600">
              <a:solidFill>
                <a:srgbClr val="3333FF"/>
              </a:solidFill>
            </a:endParaRPr>
          </a:p>
        </p:txBody>
      </p:sp>
      <p:sp>
        <p:nvSpPr>
          <p:cNvPr id="75779" name="內容版面配置區 2">
            <a:extLst>
              <a:ext uri="{FF2B5EF4-FFF2-40B4-BE49-F238E27FC236}">
                <a16:creationId xmlns:a16="http://schemas.microsoft.com/office/drawing/2014/main" id="{3A0F2BB7-D4CD-4146-A3B8-082196D3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20938"/>
            <a:ext cx="7772400" cy="3675062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萬物均有毒，關鍵在劑量</a:t>
            </a:r>
            <a:r>
              <a:rPr lang="zh-TW" altLang="en-US" b="1">
                <a:solidFill>
                  <a:srgbClr val="009900"/>
                </a:solidFill>
              </a:rPr>
              <a:t> </a:t>
            </a:r>
            <a:r>
              <a:rPr lang="zh-TW" altLang="en-US" sz="1600" b="1"/>
              <a:t>劑量</a:t>
            </a:r>
            <a:r>
              <a:rPr lang="zh-TW" altLang="zh-TW" sz="1600" b="1"/>
              <a:t>多寡</a:t>
            </a:r>
            <a:r>
              <a:rPr lang="zh-TW" altLang="en-US" sz="1600" b="1"/>
              <a:t>→ </a:t>
            </a:r>
            <a:r>
              <a:rPr lang="zh-TW" altLang="zh-TW" sz="1600" b="1"/>
              <a:t>毒物</a:t>
            </a:r>
            <a:r>
              <a:rPr lang="zh-TW" altLang="en-US" sz="1600" b="1"/>
              <a:t>？</a:t>
            </a:r>
            <a:r>
              <a:rPr lang="zh-TW" altLang="zh-TW" sz="1600" b="1"/>
              <a:t>療劑</a:t>
            </a:r>
            <a:r>
              <a:rPr lang="zh-TW" altLang="en-US" sz="1600" b="1"/>
              <a:t>？</a:t>
            </a:r>
            <a:endParaRPr lang="en-US" altLang="zh-TW" sz="1600" b="1"/>
          </a:p>
          <a:p>
            <a:r>
              <a:rPr lang="zh-TW" altLang="en-US" sz="3600" b="1">
                <a:solidFill>
                  <a:srgbClr val="009900"/>
                </a:solidFill>
              </a:rPr>
              <a:t>理盲情濫：「不要跟我講機率，一旦降臨是</a:t>
            </a:r>
            <a:r>
              <a:rPr lang="en-US" altLang="zh-TW" sz="3600" b="1">
                <a:solidFill>
                  <a:srgbClr val="009900"/>
                </a:solidFill>
              </a:rPr>
              <a:t>100%</a:t>
            </a:r>
            <a:r>
              <a:rPr lang="zh-TW" altLang="en-US" sz="3600" b="1">
                <a:solidFill>
                  <a:srgbClr val="009900"/>
                </a:solidFill>
              </a:rPr>
              <a:t>的災難」</a:t>
            </a:r>
            <a:endParaRPr lang="en-US" altLang="zh-TW" sz="3600" b="1">
              <a:solidFill>
                <a:srgbClr val="009900"/>
              </a:solidFill>
            </a:endParaRPr>
          </a:p>
          <a:p>
            <a:r>
              <a:rPr lang="zh-TW" altLang="en-US" sz="1800" b="1">
                <a:solidFill>
                  <a:srgbClr val="009900"/>
                </a:solidFill>
              </a:rPr>
              <a:t>不可在家、不可外出。因噎廢食？</a:t>
            </a:r>
            <a:endParaRPr lang="en-US" altLang="zh-TW" sz="1800" b="1">
              <a:solidFill>
                <a:srgbClr val="009900"/>
              </a:solidFill>
            </a:endParaRPr>
          </a:p>
          <a:p>
            <a:r>
              <a:rPr lang="zh-TW" altLang="en-US" sz="3600" b="1">
                <a:solidFill>
                  <a:srgbClr val="009900"/>
                </a:solidFill>
              </a:rPr>
              <a:t>福祉</a:t>
            </a:r>
            <a:r>
              <a:rPr lang="zh-TW" altLang="en-US" sz="3600">
                <a:solidFill>
                  <a:srgbClr val="009900"/>
                </a:solidFill>
              </a:rPr>
              <a:t>≫</a:t>
            </a:r>
            <a:r>
              <a:rPr lang="zh-TW" altLang="en-US" sz="3600" b="1">
                <a:solidFill>
                  <a:srgbClr val="009900"/>
                </a:solidFill>
              </a:rPr>
              <a:t>風險</a:t>
            </a:r>
            <a:r>
              <a:rPr lang="zh-TW" altLang="en-US" sz="3600" b="1"/>
              <a:t>  </a:t>
            </a:r>
            <a:r>
              <a:rPr lang="zh-TW" altLang="en-US" sz="1600" b="1"/>
              <a:t>無「絕對安全」</a:t>
            </a:r>
            <a:endParaRPr lang="en-US" altLang="zh-TW" sz="1600" b="1"/>
          </a:p>
          <a:p>
            <a:endParaRPr lang="en-US" altLang="zh-TW" sz="3600" b="1">
              <a:solidFill>
                <a:srgbClr val="009900"/>
              </a:solidFill>
            </a:endParaRPr>
          </a:p>
        </p:txBody>
      </p:sp>
      <p:pic>
        <p:nvPicPr>
          <p:cNvPr id="75780" name="Picture 6">
            <a:extLst>
              <a:ext uri="{FF2B5EF4-FFF2-40B4-BE49-F238E27FC236}">
                <a16:creationId xmlns:a16="http://schemas.microsoft.com/office/drawing/2014/main" id="{F0100577-276C-4ADC-9148-B08B71DB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3860800"/>
            <a:ext cx="223837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44F604A0-540A-4DD9-8E5D-8239990EF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優先值得擔心的事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ACD0E88-A4D6-4D36-A881-3962D3CE1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資源有限，社會需要找出公眾健康的主要風險，也避免浪費資源在小風險上。怎樣的投資最</a:t>
            </a: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   具成本效益、產生對最</a:t>
            </a: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   多數人最大的效益呢？</a:t>
            </a:r>
          </a:p>
          <a:p>
            <a:pPr eaLnBrk="1" hangingPunct="1">
              <a:buFontTx/>
              <a:buNone/>
            </a:pPr>
            <a:r>
              <a:rPr lang="zh-TW" altLang="en-US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1400" b="1">
                <a:solidFill>
                  <a:srgbClr val="000000"/>
                </a:solidFill>
                <a:latin typeface="標楷體" panose="03000509000000000000" pitchFamily="65" charset="-120"/>
              </a:rPr>
              <a:t>哈佛公衛學院院長</a:t>
            </a:r>
            <a:r>
              <a:rPr lang="en-US" altLang="zh-TW" sz="1400" b="1">
                <a:solidFill>
                  <a:srgbClr val="000000"/>
                </a:solidFill>
              </a:rPr>
              <a:t>Barry Bloom</a:t>
            </a:r>
            <a:r>
              <a:rPr lang="en-US" altLang="zh-TW" b="1"/>
              <a:t> </a:t>
            </a:r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CFD38ED1-965C-45D0-92E0-E967E98B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3581400"/>
            <a:ext cx="19177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75DBB70-2EFF-49A2-A223-718C52C16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7200" b="1">
                <a:solidFill>
                  <a:srgbClr val="0000FF"/>
                </a:solidFill>
              </a:rPr>
              <a:t>為何謠言滿天飛？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715F866-849F-4583-9CC2-9B28CD110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79887"/>
          </a:xfrm>
        </p:spPr>
        <p:txBody>
          <a:bodyPr/>
          <a:lstStyle/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科學知識</a:t>
            </a:r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：</a:t>
            </a:r>
            <a:r>
              <a:rPr lang="zh-TW" altLang="en-US" sz="4000" b="1">
                <a:solidFill>
                  <a:srgbClr val="009900"/>
                </a:solidFill>
              </a:rPr>
              <a:t>生物電磁</a:t>
            </a:r>
            <a:r>
              <a:rPr lang="zh-TW" altLang="en-US" sz="4000" b="1">
                <a:solidFill>
                  <a:srgbClr val="009900"/>
                </a:solidFill>
                <a:latin typeface="新細明體" panose="02020500000000000000" pitchFamily="18" charset="-120"/>
              </a:rPr>
              <a:t>、</a:t>
            </a:r>
            <a:r>
              <a:rPr lang="zh-TW" altLang="en-US" sz="4000" b="1">
                <a:solidFill>
                  <a:srgbClr val="009900"/>
                </a:solidFill>
              </a:rPr>
              <a:t>統計顯著</a:t>
            </a:r>
            <a:r>
              <a:rPr lang="en-US" altLang="zh-TW" sz="1000" b="1">
                <a:solidFill>
                  <a:srgbClr val="009900"/>
                </a:solidFill>
              </a:rPr>
              <a:t>…</a:t>
            </a: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危機意識 </a:t>
            </a:r>
          </a:p>
          <a:p>
            <a:pPr eaLnBrk="1" hangingPunct="1"/>
            <a:r>
              <a:rPr lang="zh-TW" altLang="en-US" sz="4000" b="1">
                <a:solidFill>
                  <a:srgbClr val="009900"/>
                </a:solidFill>
              </a:rPr>
              <a:t>添油加醋</a:t>
            </a:r>
          </a:p>
        </p:txBody>
      </p:sp>
      <p:pic>
        <p:nvPicPr>
          <p:cNvPr id="78852" name="Picture 4" descr="20051223公聽會圖s">
            <a:extLst>
              <a:ext uri="{FF2B5EF4-FFF2-40B4-BE49-F238E27FC236}">
                <a16:creationId xmlns:a16="http://schemas.microsoft.com/office/drawing/2014/main" id="{23F67B52-E1EA-4A9E-AB6E-FA1BCE72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11450"/>
            <a:ext cx="4354513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E1326CE-71E5-4CC8-87D3-365AAC2A8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  <a:latin typeface="新細明體" panose="02020500000000000000" pitchFamily="18" charset="-120"/>
              </a:rPr>
              <a:t>人生風險的虛實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47F93B4-B9D9-473B-92E8-A5E3B8788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客觀的事實 </a:t>
            </a:r>
            <a:r>
              <a:rPr lang="en-US" altLang="zh-TW" b="1">
                <a:solidFill>
                  <a:srgbClr val="009900"/>
                </a:solidFill>
              </a:rPr>
              <a:t>vs. </a:t>
            </a:r>
            <a:r>
              <a:rPr lang="zh-TW" altLang="en-US" b="1">
                <a:solidFill>
                  <a:srgbClr val="009900"/>
                </a:solidFill>
              </a:rPr>
              <a:t>主觀的認知</a:t>
            </a:r>
            <a:endParaRPr lang="en-US" altLang="zh-TW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b="1">
                <a:solidFill>
                  <a:srgbClr val="009900"/>
                </a:solidFill>
              </a:rPr>
              <a:t>煙槍挑剔飲水器的過濾程度：</a:t>
            </a: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捨大挑小</a:t>
            </a:r>
          </a:p>
        </p:txBody>
      </p:sp>
      <p:pic>
        <p:nvPicPr>
          <p:cNvPr id="80900" name="Picture 5" descr="img2">
            <a:extLst>
              <a:ext uri="{FF2B5EF4-FFF2-40B4-BE49-F238E27FC236}">
                <a16:creationId xmlns:a16="http://schemas.microsoft.com/office/drawing/2014/main" id="{0E866D4E-D7A3-4CD5-A7C8-0A3A09A0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3802063"/>
            <a:ext cx="158273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8">
            <a:extLst>
              <a:ext uri="{FF2B5EF4-FFF2-40B4-BE49-F238E27FC236}">
                <a16:creationId xmlns:a16="http://schemas.microsoft.com/office/drawing/2014/main" id="{E7B71B7D-38E5-4233-AA0F-E2DC6CF6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779838"/>
            <a:ext cx="279241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39BB4731-4431-422D-9346-FD30A5E1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C00000"/>
                </a:solidFill>
              </a:rPr>
              <a:t>環保團體</a:t>
            </a:r>
            <a:endParaRPr lang="zh-TW" altLang="en-US" sz="4000" b="1">
              <a:solidFill>
                <a:srgbClr val="C00000"/>
              </a:solidFill>
            </a:endParaRP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3A2D4FF7-43E6-4CC0-A78A-A984C2DD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圖片 1">
            <a:extLst>
              <a:ext uri="{FF2B5EF4-FFF2-40B4-BE49-F238E27FC236}">
                <a16:creationId xmlns:a16="http://schemas.microsoft.com/office/drawing/2014/main" id="{B72720FA-D7CD-4552-8FDA-ECC934C6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349500"/>
            <a:ext cx="3690938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>
            <a:extLst>
              <a:ext uri="{FF2B5EF4-FFF2-40B4-BE49-F238E27FC236}">
                <a16:creationId xmlns:a16="http://schemas.microsoft.com/office/drawing/2014/main" id="{A4AEFF8C-F39C-419E-83FD-A91AF606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0000FF"/>
                </a:solidFill>
              </a:rPr>
              <a:t>選擇性認知</a:t>
            </a:r>
          </a:p>
        </p:txBody>
      </p:sp>
      <p:sp>
        <p:nvSpPr>
          <p:cNvPr id="82947" name="內容版面配置區 2">
            <a:extLst>
              <a:ext uri="{FF2B5EF4-FFF2-40B4-BE49-F238E27FC236}">
                <a16:creationId xmlns:a16="http://schemas.microsoft.com/office/drawing/2014/main" id="{1AD81A3E-F6AF-4112-BC6A-8378E0BA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對相同話，「聽到」各自想聽的部分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對同一景象，「看到」各自想看的</a:t>
            </a:r>
          </a:p>
        </p:txBody>
      </p:sp>
      <p:pic>
        <p:nvPicPr>
          <p:cNvPr id="82948" name="Picture 2" descr="https://encrypted-tbn3.gstatic.com/images?q=tbn:ANd9GcT3rD7OSRcQqgRsRVSROpsGaNQ7RvtZlgyoS2fn5Dz5JjwnLZp_NA">
            <a:extLst>
              <a:ext uri="{FF2B5EF4-FFF2-40B4-BE49-F238E27FC236}">
                <a16:creationId xmlns:a16="http://schemas.microsoft.com/office/drawing/2014/main" id="{E9FDAA5E-B540-4602-BDF1-0CAA0F4B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23894" r="7820" b="23894"/>
          <a:stretch>
            <a:fillRect/>
          </a:stretch>
        </p:blipFill>
        <p:spPr bwMode="auto">
          <a:xfrm>
            <a:off x="4500563" y="4221163"/>
            <a:ext cx="381317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4" descr="data:image/jpeg;base64,/9j/4AAQSkZJRgABAQAAAQABAAD/2wCEAAkGBhQSEBUUEhQVFRUVGBgVFxcUGRgUFxcWFRUVFRcXFxUYGyYeFxkkGhQUHy8gJCcpLCwsFx4xNTAqNSYrLCkBCQoKDgwOGg8PGiwkHyQsLCksLS0pKiwsKSwsLCwsLCwsLiwpLCwsLCwsLCwsLC0sKSwsKSwsKiwsKSwpLCwsLP/AABEIANUA7AMBIgACEQEDEQH/xAAcAAABBQEBAQAAAAAAAAAAAAAFAAEDBAYCBwj/xABBEAABAwEEBQkFBwMEAwEAAAABAAIRAwQhMUEFEhNRYQYUIlJxgZGh0TKSscHwByNCU2Jy4RWi8TOCstJDY8IW/8QAGgEAAgMBAQAAAAAAAAAAAAAAAAECBAUDBv/EADARAAIBAgQEBQQCAgMAAAAAAAABAgMRBBIhMRNBUZEFUmGBoSIycfAz0bHhFMHx/9oADAMBAAIRAxEAPwDzBmhnX60CJMXTco7O6rRcXUKr2HHWpPdTdHa0g3KW0UOneTN+MmI81VFSC7VOXd2FcgPSeTH2tW+gwtr0+dBoDtZx1KrWkxLnAQ4YxMX4lbKh9pVitNcMdNIPDQHvGoRVcQNm4H2sRfgvCKek3tBh7oIggEgETMEZp3Vi4g3zjPZgk4olGpKLuj6M0vo91I0yb27QCRheHAdl8LmF4voX7R7XZg2mam2otc14p1pcRqODgG1PaaLsDIi65bnQ/wBqVnrkbcizEkC+m8s99r3QOJAXNxaNSljE1aZqLC3od7/+blYAVqz6GcaOtSc03uuMmTrum8KhFTPU/uSWxbhUjP7WSwlCi+8/R5+ica+5vifRM6Eigsrbnfvd8V3L9zfE+ijo618BvtOzO88EAKqPvWftf8WKxCrmdq2QPZfgSc2bwrSEDOYTALpKE7AIBKEgE6LCGSASSTsB1TqFpkGCEd0bpTaHVd7XkR8kAIRPQDJqE7h8T/CLFbEwi4OT5HlOlPs0ou01WDTNnaG1nsGVSprONKd34o3PAXoNMBjQ1oDWiAALgAMAFiOTOnA612guPTqV6pcT+L7xwbEYjUDQOELU6T5S2azj719NnB7hJ7Bih3ZjoIsqScVY1zicEI0Hp+zWsHYvBI3GQr9sqalMndio2JXA+m6AqxPtNMgj6vVrRQeGjWM8VTpvD33YfWKM0GAFFgLDXGI+slYZeFXBVii+5FgPAtJ6FJZIEuBk9nZ3rMvo6p8vBe0WjRk1C4XO8jIwIwXnvKzQ2yq62pc4T/grqmc2jMBt31gpmMgdnzUjHXRHZ6q5ZbM6DAlpHTEZC8GcQmRKT6QIEY/WfcrFks5d0QYJ8+HapK+j4h9M6zXXgZ3ZXBdUqBbDiTBm/MG6R3IGHOTHLm1aOfLHmpSnpUKhJaf2k303dl28Fev2HTtK30RaLM15yqNIEsdEkOE4jfgReJXi1Sg2s1rh7YudNweCei6+6cjv7le5E8on6Ote0OsWE6loYATNMmA8N67Tf3EZhRaudaVV05XR6yK36XeXqnFb9LvAeqK1BZnOJ2zRN4AIi++ROSXN7N+ePFqj7musRFq9n2YKFX9LvL1UdGtj0Xe07Ib+1GdhZvzx7zfRR0aFmg/fjE/ibv7EEuPHo+zBTnTUbcR0X43ZsViFc5tZzVbFWei+YLd7OCtcys/5nmPRNCdeKto+wJhJF+ZWf8zzHom5nZ/zPMeiYv8AkR6PsBqlUNElU3292UDzRG2UaBcencLsf4UPNrP1/P8AhYGJx0nNxjdJHWNWPR9im23Ozg+SuUawcLk/N7P1vNSWenZw4HW7elklh8fKMkpXaB1Y22fYYorohp2dUjGCB2hpPzUnNrN1v7irdgNIdGmZziZ3BegKeIrZ4NJPsfMVn2gaHtMPEHvzWv5NcorPXqFtWyUhWeBLw0OL4EEmR6oVpyxmjaq9PAtq1ABw1jq+RCL6F5OOFsoOYJpsYdZ4zfEnun4IMtF5nIrY2kVrG7Zj8dNxhl951YFw4GRuhbZjdZmq+JwMT81A6lmMFNRKiTKFhsWzc5hvgy3sKLC7goK9/SGQgqhVtethgPqVXxFdUY3e/IlFXCf9Sblf5LgaT4ef8IWxyla1Y8sbWb0fwjrkRHUJ1og8Cc0K5T6KbaLORHTbePRHa46c7voqO2NlviMPr6K9AVzxWpo80y4XiLjwnLjgr+gI1wHP1ScJzn9XyR7lHooGX5me3C6T2LM02bzG8G/Pd6Ke5Au2402EhjhqnpRhB4hcaLeA4mJNxh14vBvneJ8CVTrsmZv4ib8E9mEC4TiJvjge3imAStTGimdUXEazTgJzb80Lp2p83znxP1cFZdXJYb4AyMHh3lUWVukDxvOAvQgPWvs608LRZTZ3H7yygFmU0CfZH7DdGQ1Vo5XhWh9Omy2plcAFrHDWBvDqcjaNjOWjxAK95tdgptIcxrdR4D2EARDhI+KizUwVW6yP2OJXFI3HtPxXPN2dVvgFzSszb+iMTkN5UdTR0Hd/qN/a74sUqhFICoIAHRdh2tU6aBiVCvp2iyqKTqgFQxDb88ATgCdxV9eXcraZZbqruLXj3WkeYXGtUdNXR3w9JVZNPobyu2HEcVwrlWjrtDhiQD2yFTcFhYilKnN9HsRQk7WyQEyu2Syx0j3JUKMqs0kDdi0rOj6urUaeMHsNyrJ16U4SjmTR539rVl2WkXuH/layoO8bM+bPNZ6y8uKtOmKcmAIAbAERdN05Bb37Y7PrUbLXGYfSd2kB7f8AjU8V46yw1KjjqNJvxwE/RTSPPSTTseh6A+0PVGq+SM2mD26p3ra0tL06jddjhHHGbrl41Y+SFpeJApwIgl5End7O8rQaL5J20wzXpwPaIc50CTIJ1RuhJpAmekVq/Quzu8VRJhUrFbixuyeSS0gAm6Rh3ogXAhYWPb4vsWKew0qRpuUTQpGRCzmdC7aR0puhVdJWzVGHHI5J7UQDLpulC9LVm6kAxOeG/HhHxXrCozK6c0kS4jsBGcD5rO0qJJyJOH8qzpmode+Afrd2XKrZGkm88czfkpkBqlBw+Zw8swkyuARHoPrir2kIaWxiW3yDnjj/AJVDPpH4Xdt6YHFd5Lo33HPwUdroOZjF95i65XnhtxgXXd+U3qPSLIcLpBxuHigAdqG66e1e5/ZY/nmiqYfUfrUHOoEDVhuzjUiRN9NzJvXlWi7AKoM7hBAkHgdy3v2VuqUrNbGMeAW2lrsCZD6LAIMjqEdyi9TrSvnWV2PQf/zI/Nqf2+i4ocmxB+8qYnq7z+lDee1vzD5+qjpWmrB6ZxPW3nioGqqVfzhccnWioAXvPRdjq72bgpzyfZ1neSAa79oNZ09E797eKkc5NA6VXz/AbOgqY/GfELyv7RtHMZbnAOmaTDiN7x8lt155y5GtbCB+WxveS4//AEFWxn8fuaPhtOca15Svoep6O0dR2NOal+oyek3qhSv0bZzjUHiPRBPYpgZgNb8GruH72+B9VYtpZlJ0pNt52FxYLMMH+H+EtjZuu7z9EFpve5oPRv4H1XUP3t8D6pqyWiDgvzsLalm6z/ruXJFn/wDZ5IXD97fA+qzmneWOxOpT1Kjx7Rv1WndjeeCjOooK8jpTwspu0W37/wCgt9pNNj9D19nP3TqdTp8Xhroj9LnLxSx6TFI4E98L2La1bboS1mGtLqT7oN5phxBaZuktuXitOgSejiblOElJXMbFU+HVcTecmuUFGoBTeIzx8MM1trPVEdACOEQvONA8jK41Hx9FenWaxarAN31chnFAu3WLWvGP1CjsYMAHJF6zJujFQc2Hf9Yqji8PxVeO6OkZWIWldAJnUnDKey9Jkx7JKxJU5LRo7XRcq0QZjzWV5SvAOoJEjdnlhlBWvcb+Cy3KpmJBjOe7DsN3gV6gqswltGYA3EZqltiL/Cf88ArxpkiScyIORGM/FVaxEREcYz9kDdmpogQ17WX4k3CBn2/JdUK03mbssfncoKbXTeNa+IhFLPyctFQFzKbi08PkmBVcQN8n+U1MyLwMc9yVeyOpGKgIwuO7DNJpzGIEXg9uGHggAvo+ts2FoEhwBum7HuNwAvWn+y20Em3gAkRZnQIEdK0CfgFg6Voc3pR3TkVt/siridIXGNWzxAJ/HaDfAu8sEmdqP8kfybraHqnxHquKLzHsnE5jeeK7244+670XFKsIOOJyO88Fzueg16HQf0xcRccY3t3KVRCqC4Y4HEEZt3qVNEWIrABnOdJHNuvP+2lHlI81quUmlhQoEg9N0tYOJGPcL0N5E6ILKZqvHSqXNnEM3958gFVrLiTjDpqy5QfDpyqPnojQ2v2e9v8AyC62h6rv7fVNandHvb/yCfbjj7rvRWuZV5EVmqHUHROHD1XVW1BrS5wLQLySWgDzQ22coaVCmNYkui5g9o+OA4lZG0220W58AHVGDROo3i4xeeJ7gq9SuoaLVlmlhnPWWi6l3T/LF1SadCWtNxfg53Bu4ea50FyOc6H12kMxDBALv3X3Dhijeg+TlKhDnS+p1i10N/aIu7cUd5wOPuu9FzhRcnnqv2Os8QqayUV79SZlUU7DaQKTg1tJ4gagAApu/VgvE+Tlj1nCRuGGcXle4O+8sNpptnWqMexvRdi6mQMt5XhOhtKupukAgzDgbiCMQRvBEQrqPLYr+V6HsuiaWrTb2K/rblgtH8tIHTddktJYeUNN98jC5I4XCVRgCq7UeChtmlWAxOPfxKru0i2TeIuG/vQBfa7/AAuhUQOtp2m3F184G/z+sULtPKxusce6PRFgNnUN/wAlleUtMdKBMx44fMXcFqqokodpOzgiCJkHuIvHwQDPKQ2amr2jvE/GER0RyYdaXPaLtUTJkCCRF/EaynGh3i2gAGei6CJnWI+Uj/K9OZZW0qUMEZmLpuzUrkbGMGh6dmIH4aY1qlUi8wLw3c3zKK2XTdurdKx0rLshHQeTtCIxMQ1pxuHir1pp0NUGrGrUhkHe6Y+Cbk3oXmj9VrpDnT44BIdgPbrI2306ratLZWqiJImZbiYz+sV5jXYW1C0mIu84Xr9taW6Zs8XbSlWD+LaYEA9715Xyjs2pbKzBPReY7+kPIpxEytTP1M4XXncvUfsUoMNC2kua11Soxl5yp0w4QCcAap8V5EapBN8byeC935A6ONh0Uxr7qtpca7pN7WvDQwHcdmymO2U5bEqUXKaSNKNDt/Ob5f8AZcUdDtg/fNxOQ3n9SG87HXHioxaSGFw1nQXQGm8mTcJMLlmT2Zs8Or5vhBR2jGbVjdqC5wdAABwAJm/C7zCh05sbLT16tW8+ywDpOO4CfPBYGvabYLRtXtfTkFoIbtdmwxMBpvOElH9G6GpSKxea7zeKjzre6MG/JcVVnO6irfn+i08LKnZznddElq/zsjjRPIurbavOLWSymP8ATpEXkYiRk3fmexbQcnm9c+A9UFqWrVEufqgYkugDvKzmlOXrW9GhrVHG4GSGzwzd3eKkslFavX5ZCVPE4mX0PRbJLRG00joenTplz6mq0FpJdAEawWK03ymDjs7JrGbtdwvP7GfM+CHf0m12sh9oe5rJEB0yJIHRp5Y4m9ajReiKdn/0x0sC83uPfl2BcZOrW+36V8linShQ1qSzy6ckCNBfZua0VLVV1Ab9UOBe79x/CPPsW3snJqz0mhtNwaBkC36JQqy1jqNvOAzKl2zt58V3pUY01p3Ktedeq9Z2XRbBf+j0vzD4tTjRFL8w+LUH2zt58Uts7rHxXbUrcKp5zR2OiymCA+ZvvIWM5YfZhZrY91alVFnruvc4Q6m45l9ORfxBHGUQ27t58Uts7eUanJ4Nyd2zy63fZhbWew+y2gDAU6oa89jKgAmf1FQ2XkdpGmb7LXB4AEdvRJC9WFQzipOeP67vEoV+ZB4F8meQ6VsVezkc5bUplwJaH574i7ch79OkXSb+5eyaV0W23UHWesb3X0nmZp1R7JB3HAjMLwp1lc17mVGw9jixzTk5pLT5gplSrSdOWVkzrdJzvvvRKhUBaCT5T8lVsmjgSP8AKN2WyANxGKDkelOF5hRmldf9RxXdTHFR1a4aokyN9AawddIi/ONyvUo/yh1MyT2ypzV3Y/JAAXlZoRtenVszehU1W1mnESCRHCbx3rIfZ/p8srtp1HF2tDb74nATwK32kxtDtmYtpls9YCTPmfFeO8l2vfbKZaDOuD/dJndF6aIvc9p0pZZ0hZqmTW1p72M9F43yttLDbK5Axe4TPV6H/wAr1fTelm031asy2lSLf974nvhvmvE6NGpaa7WtbrVar7hxcSTeMALyTwUc1twYV5IaENrtIY8fc0/vKxPUyb2uIjxXqVaHOm/cLyYAwHgqWi9ANsVLYseXOMOqugdJ8RAz1RkJ8bygun7fXgtLXMp9a4z2ubcBwWBXrPEVNHotjfwGFdt9WaKmGuEi8b5ORhKiyBIkXnAkZnihVlpWlzG6tSixsDVLGl10XY3Jf0IvH3leo683CGjHcq+VJ7l7Ile8gseUtOg4bR4MAzBLnYjITuUbuVVWsSLJQcZ/G4XdsYeJVWy6EpMcIaDcb3X4Eb0YstpLDdhmPTirlLFtWg27deYXpx1Su/XYHN5KVq51rVWP7W3x2fhHgUe0foSjQ/02AHrG9x/3FXWuBAITPqACSteNOnD6vk5TrVJqz26LY4tPs97cP3BdbAbz7x9VRtlv6MAZtx/cMlNQtJdcXQexc1iaUpWTIZXY7s1AajccN59VLsRx94+qisrTqN6WQyUpad/krKWgnuIUB+r3neqWxHH3neqQYet5fylqHreSLCv6jbAfq953qlzcb3e871T6jt/l/KbUd1vL+UW9Av6jc3G93vO9UzrIDm733eq61Hdb+3+Uix3W8v5RZdB3fU4FjG9/vv8AVYn7SeTuxfTtlIHZVujVkl2rWH4iTJ6XE4gb1uNm/rD3f5Vino0WmlUs1VwNOq0j2bwYxBm4gwQeCF+Cni4OcL32PGKNfdgVbpPBGP13IDatejWfRqAa1N7qbv3McWEicjEjgQr9CoNXPyUrGMew1RJVWow5Zz2BT1J1ly4zjkokyKlTi/67kqlQBzSbgZCs0TAjyVW3aUoUjq1ajGlwkBxAkfO8IAkNGmXAaxc0D2ZkXbwquktGgt1qTWsdOLQATleQOKanaqA6RcA3GZgLq16QOp0GnUjHN3YN3FAGH+0K0mlRbSB9p0vOZ334K19nGgjQoi2PA16wikHTIpkzrDdrXHsA3rnSOhedV6THAua061QNEksZBLQDjJhvejWluUTGVCKgc2LmtgSGi4CAbljYuu5p0489/wAdC9g8M6s720DX9Zd1G+J9EjpWcabfruWVsfKIVH3wxowBLdZx7zACLNrzg0ns1SPist0cvI1ZYVR3QQs9qYwQ2k0AmYyBOMXXdiejpBkf6bcTkN5Q81v0u8vVcU613suxO7eeKjkTFwV+sJtttPXE0xgcAN4U/OqPUPh/KDMfL8CLjjG8bipoScERdFevc0+iLdZyC1zDdeLss8/qUtIWizl0QYA4596A2B0VBxkeSt26lfORu71qZpTwdujt7HNUFmvd9yS1mz6t0+03HW6zU4bR3gd7/RDK7ZbcJvabuBBTh56rvL1Wfk6M7Klpu+5o9G06LqLDrCYGbv8AqrPNKXXb7x/6oJYpZTa0tdIF+GPiptr+l3l6r1NO6gr72OEqMru0mFhYKf5jfe/hN/TWfmM94eiFit+l3l6ptr+l3l6qYuFPzf4Cv9Lb+azxSOhZwqU/FCtr+l3l6ptt+l3gPVGgcOp5vhBb+hu/MZ5p/wCgv67PNCNr+l3gPVLbfpd4D1QHDq+b4QW/oFTrM/u9E7NC1mkOaaci8XuH/wAoTzk9V/13rl1seQQA8HIkSBxjWwRdCdOrb7l2PK/tEsr36Zq02MDq1Qt6LLxJY28mJAzJjet3oT7NaDKLRWLn1MSQ4tAnIAZDeVFovkYKVrrWp1V1SrWxJAGrJHswZAgAdwWgbQPXd4n1TKKwUt2yKuLyuQLl1UxTCEioM26VneWXJQ22k3Uc1lSmdYEj2mkQWEjLA9oC0YvK7bTz3+maNgPPOSv2dalQVbWQ4tMspg6zJEQ504xkFrdKV8pw+HaiIIifAZQhukBnndh9dqHqK1iPks2a1QkQdXyLp9FzpSyMql7XtDgXHHHHEHEFT6Bbq1/3M8wQbu5c1/ad2n4ry1dOOIka2BbV2gLYtAMYHMe1tRs6zHOA1gDi0ngc+KVTkxTxpufSO9rj87/NF4TylxJXvc1eNO97meqi10Lw4VmjeJMdnteZXVh5VUzdUBYd4vGPiEeQq3aCZWbPsvv6QzvPtDP4qSlGWkkdIzhPSovdF6lXa9wLXBw1cQZzCnlYJ7KtmqXEsdvGDhv3Edq0WiuUranRqQx2R/CfQpypc0Oph2leOqNFYR943t+RRoicUM0XSlxO75ootjw+FqV3zZRe5WfYW5EhSUrMG4Y7ypSkrcaFOLuooLsRSSIShdhCCs2TR7qmAu3nD+VY0Vo3X6TvZ+J9EZtNcUmT3AcdyjOahFylsilWxOV5Ybg52iqdMTUcTwwnsGKp1azPwMAG83lR1q5eZcb/AJbgo15nE+J1KjtT0XyV80n9zIqtmDs3DsJHkqlWx1G3seTwP8oikqCxFVO+Z9zpGrOPMEU9JuBh47YuPgr9KqHCQZTWywioNzsj6oPTe6m7iLiN61sL4jLaeq+S9TnGovUNppXNGsHNBGf1CkbTlb6akrom3bcqWgXqLXU1oaZN6o1HQcUHny5RxUdstPSDGzLrt92fp/hV6tsDGEuIHam0OCdas8QXGGj9PqgC5aG4NF2ZVCvUnIaoz4qepV1zqtNwMPcDhw7fgpqNkNR2pTAgZnADigCvomzg1mAHCSTjFxF/jC6bsHyQ93uuz/2rQ2PRbaLYbicXHEldWzRxrUjqmKjMIMaw3HjlKzMdhHV+uG/+Szh6qg7PmZzm9Hru90/9U/NaX5jvdPoqr3PaYJcDxJTC0O6x8SsJxktGzVyS8372LXMqf5h90qOlYmR/qb/wneVELQ7rO8Slzl/Wd4lFpdR5Z9Snprk82u06r5c1hLSWkdKZ1b94CwvMyc/Jek069QmA5xPaVgLawsrVBN4e8f3FWqOdR12Nbw9zd4SZquRuli1zaFV41XGGvdPRccA47jgDkt6dE/8Asp+J9F4oKx3leo8muUNWrZmOL3awljpxlpie+4961sHVk/oZx8Sw0otVKTsno0Gf6b/7KfifRN/Tj16fvfwuP6nV65T/ANTqdc+S0dTItW6r99hzo49ZnvBJmjjIlzQJvOsMEhpSr1z4D0RPQ1pe8u1nSBAyxRqc6kqsItu377FynWY0ABzYFwvQTS2kGuqRrCG3Y55n5dy0LjCyznSZ33rF8XquMIw6/wDRQppN3Itu3rDxS5w3rDxXadecO+hxt29YeKbbt6w8QpEkw0I9u3rDxCH6WY0jWBEi49iKJipRllZKE8sroC6LtIDtUm4/FaGwFpaZcMd43BBKOm3teDDbiN/qtD/XX9VvgV6jw6pKVNxfIt1eJJWS+f8ARlbXpVsnCJhCrXpb3QDf2fBA7Tbi43mL5IGCqim+1VdmwgUwfvHC4XH2Z3LSsYlwzouubXU13TsmYDJx3rR1axdDGwOs7Jo3De5DbPTaxradMQ0GBGLj+nhxWs0PyauBqiBiGZn9x+SBor6N0MXgNb0aYxdiTvjeeK0tmsjabQ1ogDz4k5lSi6ABhkE6QyCswQoKFTUcDln2Zq5UCqOYgCrp3RwnWABa7yO/vQOpoppwJHmFr6EPYabt13Zw7D8kBtFAscWnL4ZFc50adT7kauFrZo5XugX/AEn9Xl/K7ZotoxJPkrqS5rCUU/tLlypaHNp3nota1zjBjDVvMLyurW13OccXOLveJPzWq5a6ZBOxpnD/AFCO7o+V6ySo4qabyR5G7gKLhDM+Y4K3nIejNmJM3vdF5GAbu4rB02FzgGiSSABvJuA8V6lojRTaNFlOASBed7je4+Klg4NyuLxGaVNR5tlzYDj4u9UtiOPifVI0BuTbAblqWMO5xZqcsaTN4GZ3dqP6AoDVdjj1nbu1ZyxURsmXfhHwR3QDGy5pGInNCK+L/jYZdZgQccOs71WX2A4+871Wp5q3d5lZ7SFgDahEXG8Y4H6KxfF6bcYz6ad//DMpSW1ylZqcsEl0xvPqpNiOPvO9VDZbO0saYy3n1U3N27vMrzzLEnqxbAfq953qn2A/V7zvVcmzt3eZ9Uubjd5n1TuhX9TrYjj7zvVLYjj4n1XPN27vM+qapTaGk7hOJ9UgW+5n9jL4v9red/ajpoD9XvO9UH0fZA6pMG683nuzRfm7ePifVep8Og1BvqazZ5BaKRDAAYc+7iBmtPoHQ7nAUaI1ibyRd265yao9Ccm6ttq9D7ui251THtazefhHcvWND6MpWamGUmwMyfacd7jmVptnmkipoTk02hDnQ+rEa2TQMmDLtxKNBy4L0zEiR2AuwFwHLqUAM4KvUUlR+QxULWjyQBXdgThmIxB3hPaxtmTEVKftDe05jhj5jtd7ZYOJHqV0aN4LSWuH1B3g7k0ThNweZAUlZPlHywDQadndLsDUF4bvDd58kV5bUre8EQ00MxQEE/vHtHuuXnjq0XFuH1HBZ2JxM19MVY9d4fQp1Vnk0/RO/chJ+sT4pKdtpkwGyTgBeSeAAxWu0ByVBG0tLLoupzE/vPyVCnTnUdkjXrVoUY5pdiDkZyfmK9QXf+Mb/wBfp2rX7EbvMohZ7bSDGjYi4DPh2Ls22n+SPH+Ft0qahGyPL18VUqzzOL7r+wYKDd3xSNEbvMolzul+QPEpnWun+SPeK6exy4k/K+6/sD2GiNkz9ozO5XbMQx4dGGN5wzzUthtdPZM+5Hstvk7gpueU/wAke8ULbYJzk7pxfdf2HWUWOAIwN4vPqq+kNFNe24dIYXm/hiqFk0gyQ0sc1vB74HdKMNsrTeJI/c4/NQqUlUg4SWjMqcZUnrcyNkojZtkZcVLzdu7zPqi1PQrX0mG9rtUXyfO9UK+inMxa7tDnEfFeVxGDqUXfddUduIm3qQc3buPifVMbO3j4n1T82HH3neqXNm8fed6qkO/qLYDj4u9VQ0o4QGNmXY3nDxV2tZtXIzlLnD5rugKbbzSDnHFxc5aOEwNStK7Vo9TvSTvm1f7+SlZLEGtjPE3n1U+wHHxPqrnOGfkt953qlt6f5Q95/qvTxgoRUUiznl0fx/Zep0WsAaxoa1twAuAHYpGlc1DBUYepGEWGFSNKipqZoQB01R1LTfAxTOqzO4Ynsy7VBQomC/PGOGQQBapsgKLXuqcB8lM94DZVcD2j1hCAJBTBDfrJduprmlgApNbgmBX1iMUH0/yQoWsEkar8ntgPHA9YX4HyR0mcgmNPMKMoqSszpTqTpyzQdmY6yckaNmeNRusdUkuf0nSC0TuGOQCuVKLdU9EYHJaC0WcPF4nO/fvQ+26LaWktABg3ZG7yPklGKirJGjTxrm1xXr1B1Gg3VHRGAy4Ls0W9UeCanQECW5D4J9gNylYuXFsG9UeCWwb1R4Jti3qhJ1ERgEWAhsNAbNnRHsty4KfYN6o8AoLDSGzZd+FvwCnNnbuCEhyeu4ubt6o8ArFlrahua0jcRI/hV9g3cEti3cnYg0pKzCujLfRNNmsyDqi+JHkiAr0P0eCydjog02XfhHwU3N27gklpsV54WDb1aD9apZs2Md2MB+SoV7Yz/wAdJjeOqJ7oQ82du4Jc3buUeHG98qHHDwju2xGg0mSATvKXNm9UJc3buS2Ld3xU7ehZuNzdvVCfm7eqE+wbuS2LdyLBf1NFVpXpxZwkkkeeJGsVTTVVzaUMdque5lMOiS3aPDS4A5iZCSSAZILIGMZTbMCBfeTEYnMnMq1TbFySSYkV20sRkCYTwkkgZ0MU234JJJAMKg3ea7e6EkkAcF6r1DIIIkYRwKdJAwbZKTKzqtMtg0Qwh0ySH63RIzjUx4+NQ2du4Jkk7aGng5yaabFzZvVCRs7YwSSRZF27E2zNyaAn5s3d5lJJFkJtnPNm7vM+q65s3d8UkkrIbbGbZm4R4J+bN3eZ9Ukk7ITbOebN3eZ9UubN3eZ9UkkWQ7sQszd3mfVPzcfRPqkkiyC7FsG7vM+q62DePifVMkiyFdn/2Q==">
            <a:extLst>
              <a:ext uri="{FF2B5EF4-FFF2-40B4-BE49-F238E27FC236}">
                <a16:creationId xmlns:a16="http://schemas.microsoft.com/office/drawing/2014/main" id="{094BC556-D63A-4E52-8ED5-92BA38216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977900"/>
            <a:ext cx="22479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82950" name="AutoShape 6" descr="data:image/jpeg;base64,/9j/4AAQSkZJRgABAQAAAQABAAD/2wCEAAkGBhQSEBUUEhQVFRUVGBgVFxcUGRgUFxcWFRUVFRcXFxUYGyYeFxkkGhQUHy8gJCcpLCwsFx4xNTAqNSYrLCkBCQoKDgwOGg8PGiwkHyQsLCksLS0pKiwsKSwsLCwsLCwsLiwpLCwsLCwsLCwsLC0sKSwsKSwsKiwsKSwpLCwsLP/AABEIANUA7AMBIgACEQEDEQH/xAAcAAABBQEBAQAAAAAAAAAAAAAFAAEDBAYCBwj/xABBEAABAwEEBQkFBwMEAwEAAAABAAIRAwQhMUEFEhNRYQYUIlJxgZGh0TKSscHwByNCU2Jy4RWi8TOCstJDY8IW/8QAGgEAAgMBAQAAAAAAAAAAAAAAAAECBAUDBv/EADARAAIBAgQEBQQCAgMAAAAAAAABAgMRBBIhMRNBUZEFUmGBoSIycfAz0bHhFMHx/9oADAMBAAIRAxEAPwDzBmhnX60CJMXTco7O6rRcXUKr2HHWpPdTdHa0g3KW0UOneTN+MmI81VFSC7VOXd2FcgPSeTH2tW+gwtr0+dBoDtZx1KrWkxLnAQ4YxMX4lbKh9pVitNcMdNIPDQHvGoRVcQNm4H2sRfgvCKek3tBh7oIggEgETMEZp3Vi4g3zjPZgk4olGpKLuj6M0vo91I0yb27QCRheHAdl8LmF4voX7R7XZg2mam2otc14p1pcRqODgG1PaaLsDIi65bnQ/wBqVnrkbcizEkC+m8s99r3QOJAXNxaNSljE1aZqLC3od7/+blYAVqz6GcaOtSc03uuMmTrum8KhFTPU/uSWxbhUjP7WSwlCi+8/R5+ica+5vifRM6Eigsrbnfvd8V3L9zfE+ijo618BvtOzO88EAKqPvWftf8WKxCrmdq2QPZfgSc2bwrSEDOYTALpKE7AIBKEgE6LCGSASSTsB1TqFpkGCEd0bpTaHVd7XkR8kAIRPQDJqE7h8T/CLFbEwi4OT5HlOlPs0ou01WDTNnaG1nsGVSprONKd34o3PAXoNMBjQ1oDWiAALgAMAFiOTOnA612guPTqV6pcT+L7xwbEYjUDQOELU6T5S2azj719NnB7hJ7Bih3ZjoIsqScVY1zicEI0Hp+zWsHYvBI3GQr9sqalMndio2JXA+m6AqxPtNMgj6vVrRQeGjWM8VTpvD33YfWKM0GAFFgLDXGI+slYZeFXBVii+5FgPAtJ6FJZIEuBk9nZ3rMvo6p8vBe0WjRk1C4XO8jIwIwXnvKzQ2yq62pc4T/grqmc2jMBt31gpmMgdnzUjHXRHZ6q5ZbM6DAlpHTEZC8GcQmRKT6QIEY/WfcrFks5d0QYJ8+HapK+j4h9M6zXXgZ3ZXBdUqBbDiTBm/MG6R3IGHOTHLm1aOfLHmpSnpUKhJaf2k303dl28Fev2HTtK30RaLM15yqNIEsdEkOE4jfgReJXi1Sg2s1rh7YudNweCei6+6cjv7le5E8on6Ote0OsWE6loYATNMmA8N67Tf3EZhRaudaVV05XR6yK36XeXqnFb9LvAeqK1BZnOJ2zRN4AIi++ROSXN7N+ePFqj7musRFq9n2YKFX9LvL1UdGtj0Xe07Ib+1GdhZvzx7zfRR0aFmg/fjE/ibv7EEuPHo+zBTnTUbcR0X43ZsViFc5tZzVbFWei+YLd7OCtcys/5nmPRNCdeKto+wJhJF+ZWf8zzHom5nZ/zPMeiYv8AkR6PsBqlUNElU3292UDzRG2UaBcencLsf4UPNrP1/P8AhYGJx0nNxjdJHWNWPR9im23Ozg+SuUawcLk/N7P1vNSWenZw4HW7elklh8fKMkpXaB1Y22fYYorohp2dUjGCB2hpPzUnNrN1v7irdgNIdGmZziZ3BegKeIrZ4NJPsfMVn2gaHtMPEHvzWv5NcorPXqFtWyUhWeBLw0OL4EEmR6oVpyxmjaq9PAtq1ABw1jq+RCL6F5OOFsoOYJpsYdZ4zfEnun4IMtF5nIrY2kVrG7Zj8dNxhl951YFw4GRuhbZjdZmq+JwMT81A6lmMFNRKiTKFhsWzc5hvgy3sKLC7goK9/SGQgqhVtethgPqVXxFdUY3e/IlFXCf9Sblf5LgaT4ef8IWxyla1Y8sbWb0fwjrkRHUJ1og8Cc0K5T6KbaLORHTbePRHa46c7voqO2NlviMPr6K9AVzxWpo80y4XiLjwnLjgr+gI1wHP1ScJzn9XyR7lHooGX5me3C6T2LM02bzG8G/Pd6Ke5Au2402EhjhqnpRhB4hcaLeA4mJNxh14vBvneJ8CVTrsmZv4ib8E9mEC4TiJvjge3imAStTGimdUXEazTgJzb80Lp2p83znxP1cFZdXJYb4AyMHh3lUWVukDxvOAvQgPWvs608LRZTZ3H7yygFmU0CfZH7DdGQ1Vo5XhWh9Omy2plcAFrHDWBvDqcjaNjOWjxAK95tdgptIcxrdR4D2EARDhI+KizUwVW6yP2OJXFI3HtPxXPN2dVvgFzSszb+iMTkN5UdTR0Hd/qN/a74sUqhFICoIAHRdh2tU6aBiVCvp2iyqKTqgFQxDb88ATgCdxV9eXcraZZbqruLXj3WkeYXGtUdNXR3w9JVZNPobyu2HEcVwrlWjrtDhiQD2yFTcFhYilKnN9HsRQk7WyQEyu2Syx0j3JUKMqs0kDdi0rOj6urUaeMHsNyrJ16U4SjmTR539rVl2WkXuH/layoO8bM+bPNZ6y8uKtOmKcmAIAbAERdN05Bb37Y7PrUbLXGYfSd2kB7f8AjU8V46yw1KjjqNJvxwE/RTSPPSTTseh6A+0PVGq+SM2mD26p3ra0tL06jddjhHHGbrl41Y+SFpeJApwIgl5End7O8rQaL5J20wzXpwPaIc50CTIJ1RuhJpAmekVq/Quzu8VRJhUrFbixuyeSS0gAm6Rh3ogXAhYWPb4vsWKew0qRpuUTQpGRCzmdC7aR0puhVdJWzVGHHI5J7UQDLpulC9LVm6kAxOeG/HhHxXrCozK6c0kS4jsBGcD5rO0qJJyJOH8qzpmode+Afrd2XKrZGkm88czfkpkBqlBw+Zw8swkyuARHoPrir2kIaWxiW3yDnjj/AJVDPpH4Xdt6YHFd5Lo33HPwUdroOZjF95i65XnhtxgXXd+U3qPSLIcLpBxuHigAdqG66e1e5/ZY/nmiqYfUfrUHOoEDVhuzjUiRN9NzJvXlWi7AKoM7hBAkHgdy3v2VuqUrNbGMeAW2lrsCZD6LAIMjqEdyi9TrSvnWV2PQf/zI/Nqf2+i4ocmxB+8qYnq7z+lDee1vzD5+qjpWmrB6ZxPW3nioGqqVfzhccnWioAXvPRdjq72bgpzyfZ1neSAa79oNZ09E797eKkc5NA6VXz/AbOgqY/GfELyv7RtHMZbnAOmaTDiN7x8lt155y5GtbCB+WxveS4//AEFWxn8fuaPhtOca15Svoep6O0dR2NOal+oyek3qhSv0bZzjUHiPRBPYpgZgNb8GruH72+B9VYtpZlJ0pNt52FxYLMMH+H+EtjZuu7z9EFpve5oPRv4H1XUP3t8D6pqyWiDgvzsLalm6z/ruXJFn/wDZ5IXD97fA+qzmneWOxOpT1Kjx7Rv1WndjeeCjOooK8jpTwspu0W37/wCgt9pNNj9D19nP3TqdTp8Xhroj9LnLxSx6TFI4E98L2La1bboS1mGtLqT7oN5phxBaZuktuXitOgSejiblOElJXMbFU+HVcTecmuUFGoBTeIzx8MM1trPVEdACOEQvONA8jK41Hx9FenWaxarAN31chnFAu3WLWvGP1CjsYMAHJF6zJujFQc2Hf9Yqji8PxVeO6OkZWIWldAJnUnDKey9Jkx7JKxJU5LRo7XRcq0QZjzWV5SvAOoJEjdnlhlBWvcb+Cy3KpmJBjOe7DsN3gV6gqswltGYA3EZqltiL/Cf88ArxpkiScyIORGM/FVaxEREcYz9kDdmpogQ17WX4k3CBn2/JdUK03mbssfncoKbXTeNa+IhFLPyctFQFzKbi08PkmBVcQN8n+U1MyLwMc9yVeyOpGKgIwuO7DNJpzGIEXg9uGHggAvo+ts2FoEhwBum7HuNwAvWn+y20Em3gAkRZnQIEdK0CfgFg6Voc3pR3TkVt/siridIXGNWzxAJ/HaDfAu8sEmdqP8kfybraHqnxHquKLzHsnE5jeeK7244+670XFKsIOOJyO88Fzueg16HQf0xcRccY3t3KVRCqC4Y4HEEZt3qVNEWIrABnOdJHNuvP+2lHlI81quUmlhQoEg9N0tYOJGPcL0N5E6ILKZqvHSqXNnEM3958gFVrLiTjDpqy5QfDpyqPnojQ2v2e9v8AyC62h6rv7fVNandHvb/yCfbjj7rvRWuZV5EVmqHUHROHD1XVW1BrS5wLQLySWgDzQ22coaVCmNYkui5g9o+OA4lZG0220W58AHVGDROo3i4xeeJ7gq9SuoaLVlmlhnPWWi6l3T/LF1SadCWtNxfg53Bu4ea50FyOc6H12kMxDBALv3X3Dhijeg+TlKhDnS+p1i10N/aIu7cUd5wOPuu9FzhRcnnqv2Os8QqayUV79SZlUU7DaQKTg1tJ4gagAApu/VgvE+Tlj1nCRuGGcXle4O+8sNpptnWqMexvRdi6mQMt5XhOhtKupukAgzDgbiCMQRvBEQrqPLYr+V6HsuiaWrTb2K/rblgtH8tIHTddktJYeUNN98jC5I4XCVRgCq7UeChtmlWAxOPfxKru0i2TeIuG/vQBfa7/AAuhUQOtp2m3F184G/z+sULtPKxusce6PRFgNnUN/wAlleUtMdKBMx44fMXcFqqokodpOzgiCJkHuIvHwQDPKQ2amr2jvE/GER0RyYdaXPaLtUTJkCCRF/EaynGh3i2gAGei6CJnWI+Uj/K9OZZW0qUMEZmLpuzUrkbGMGh6dmIH4aY1qlUi8wLw3c3zKK2XTdurdKx0rLshHQeTtCIxMQ1pxuHir1pp0NUGrGrUhkHe6Y+Cbk3oXmj9VrpDnT44BIdgPbrI2306ratLZWqiJImZbiYz+sV5jXYW1C0mIu84Xr9taW6Zs8XbSlWD+LaYEA9715Xyjs2pbKzBPReY7+kPIpxEytTP1M4XXncvUfsUoMNC2kua11Soxl5yp0w4QCcAap8V5EapBN8byeC935A6ONh0Uxr7qtpca7pN7WvDQwHcdmymO2U5bEqUXKaSNKNDt/Ob5f8AZcUdDtg/fNxOQ3n9SG87HXHioxaSGFw1nQXQGm8mTcJMLlmT2Zs8Or5vhBR2jGbVjdqC5wdAABwAJm/C7zCh05sbLT16tW8+ywDpOO4CfPBYGvabYLRtXtfTkFoIbtdmwxMBpvOElH9G6GpSKxea7zeKjzre6MG/JcVVnO6irfn+i08LKnZznddElq/zsjjRPIurbavOLWSymP8ATpEXkYiRk3fmexbQcnm9c+A9UFqWrVEufqgYkugDvKzmlOXrW9GhrVHG4GSGzwzd3eKkslFavX5ZCVPE4mX0PRbJLRG00joenTplz6mq0FpJdAEawWK03ymDjs7JrGbtdwvP7GfM+CHf0m12sh9oe5rJEB0yJIHRp5Y4m9ajReiKdn/0x0sC83uPfl2BcZOrW+36V8linShQ1qSzy6ckCNBfZua0VLVV1Ab9UOBe79x/CPPsW3snJqz0mhtNwaBkC36JQqy1jqNvOAzKl2zt58V3pUY01p3Ktedeq9Z2XRbBf+j0vzD4tTjRFL8w+LUH2zt58Uts7rHxXbUrcKp5zR2OiymCA+ZvvIWM5YfZhZrY91alVFnruvc4Q6m45l9ORfxBHGUQ27t58Uts7eUanJ4Nyd2zy63fZhbWew+y2gDAU6oa89jKgAmf1FQ2XkdpGmb7LXB4AEdvRJC9WFQzipOeP67vEoV+ZB4F8meQ6VsVezkc5bUplwJaH574i7ch79OkXSb+5eyaV0W23UHWesb3X0nmZp1R7JB3HAjMLwp1lc17mVGw9jixzTk5pLT5gplSrSdOWVkzrdJzvvvRKhUBaCT5T8lVsmjgSP8AKN2WyANxGKDkelOF5hRmldf9RxXdTHFR1a4aokyN9AawddIi/ONyvUo/yh1MyT2ypzV3Y/JAAXlZoRtenVszehU1W1mnESCRHCbx3rIfZ/p8srtp1HF2tDb74nATwK32kxtDtmYtpls9YCTPmfFeO8l2vfbKZaDOuD/dJndF6aIvc9p0pZZ0hZqmTW1p72M9F43yttLDbK5Axe4TPV6H/wAr1fTelm031asy2lSLf974nvhvmvE6NGpaa7WtbrVar7hxcSTeMALyTwUc1twYV5IaENrtIY8fc0/vKxPUyb2uIjxXqVaHOm/cLyYAwHgqWi9ANsVLYseXOMOqugdJ8RAz1RkJ8bygun7fXgtLXMp9a4z2ubcBwWBXrPEVNHotjfwGFdt9WaKmGuEi8b5ORhKiyBIkXnAkZnihVlpWlzG6tSixsDVLGl10XY3Jf0IvH3leo683CGjHcq+VJ7l7Ile8gseUtOg4bR4MAzBLnYjITuUbuVVWsSLJQcZ/G4XdsYeJVWy6EpMcIaDcb3X4Eb0YstpLDdhmPTirlLFtWg27deYXpx1Su/XYHN5KVq51rVWP7W3x2fhHgUe0foSjQ/02AHrG9x/3FXWuBAITPqACSteNOnD6vk5TrVJqz26LY4tPs97cP3BdbAbz7x9VRtlv6MAZtx/cMlNQtJdcXQexc1iaUpWTIZXY7s1AajccN59VLsRx94+qisrTqN6WQyUpad/krKWgnuIUB+r3neqWxHH3neqQYet5fylqHreSLCv6jbAfq953qlzcb3e871T6jt/l/KbUd1vL+UW9Av6jc3G93vO9UzrIDm733eq61Hdb+3+Uix3W8v5RZdB3fU4FjG9/vv8AVYn7SeTuxfTtlIHZVujVkl2rWH4iTJ6XE4gb1uNm/rD3f5Vino0WmlUs1VwNOq0j2bwYxBm4gwQeCF+Cni4OcL32PGKNfdgVbpPBGP13IDatejWfRqAa1N7qbv3McWEicjEjgQr9CoNXPyUrGMew1RJVWow5Zz2BT1J1ly4zjkokyKlTi/67kqlQBzSbgZCs0TAjyVW3aUoUjq1ajGlwkBxAkfO8IAkNGmXAaxc0D2ZkXbwquktGgt1qTWsdOLQATleQOKanaqA6RcA3GZgLq16QOp0GnUjHN3YN3FAGH+0K0mlRbSB9p0vOZ334K19nGgjQoi2PA16wikHTIpkzrDdrXHsA3rnSOhedV6THAua061QNEksZBLQDjJhvejWluUTGVCKgc2LmtgSGi4CAbljYuu5p0489/wAdC9g8M6s720DX9Zd1G+J9EjpWcabfruWVsfKIVH3wxowBLdZx7zACLNrzg0ns1SPist0cvI1ZYVR3QQs9qYwQ2k0AmYyBOMXXdiejpBkf6bcTkN5Q81v0u8vVcU613suxO7eeKjkTFwV+sJtttPXE0xgcAN4U/OqPUPh/KDMfL8CLjjG8bipoScERdFevc0+iLdZyC1zDdeLss8/qUtIWizl0QYA4596A2B0VBxkeSt26lfORu71qZpTwdujt7HNUFmvd9yS1mz6t0+03HW6zU4bR3gd7/RDK7ZbcJvabuBBTh56rvL1Wfk6M7Klpu+5o9G06LqLDrCYGbv8AqrPNKXXb7x/6oJYpZTa0tdIF+GPiptr+l3l6r1NO6gr72OEqMru0mFhYKf5jfe/hN/TWfmM94eiFit+l3l6ptr+l3l6qYuFPzf4Cv9Lb+azxSOhZwqU/FCtr+l3l6ptt+l3gPVGgcOp5vhBb+hu/MZ5p/wCgv67PNCNr+l3gPVLbfpd4D1QHDq+b4QW/oFTrM/u9E7NC1mkOaaci8XuH/wAoTzk9V/13rl1seQQA8HIkSBxjWwRdCdOrb7l2PK/tEsr36Zq02MDq1Qt6LLxJY28mJAzJjet3oT7NaDKLRWLn1MSQ4tAnIAZDeVFovkYKVrrWp1V1SrWxJAGrJHswZAgAdwWgbQPXd4n1TKKwUt2yKuLyuQLl1UxTCEioM26VneWXJQ22k3Uc1lSmdYEj2mkQWEjLA9oC0YvK7bTz3+maNgPPOSv2dalQVbWQ4tMspg6zJEQ504xkFrdKV8pw+HaiIIifAZQhukBnndh9dqHqK1iPks2a1QkQdXyLp9FzpSyMql7XtDgXHHHHEHEFT6Bbq1/3M8wQbu5c1/ad2n4ry1dOOIka2BbV2gLYtAMYHMe1tRs6zHOA1gDi0ngc+KVTkxTxpufSO9rj87/NF4TylxJXvc1eNO97meqi10Lw4VmjeJMdnteZXVh5VUzdUBYd4vGPiEeQq3aCZWbPsvv6QzvPtDP4qSlGWkkdIzhPSovdF6lXa9wLXBw1cQZzCnlYJ7KtmqXEsdvGDhv3Edq0WiuUranRqQx2R/CfQpypc0Oph2leOqNFYR943t+RRoicUM0XSlxO75ootjw+FqV3zZRe5WfYW5EhSUrMG4Y7ypSkrcaFOLuooLsRSSIShdhCCs2TR7qmAu3nD+VY0Vo3X6TvZ+J9EZtNcUmT3AcdyjOahFylsilWxOV5Ybg52iqdMTUcTwwnsGKp1azPwMAG83lR1q5eZcb/AJbgo15nE+J1KjtT0XyV80n9zIqtmDs3DsJHkqlWx1G3seTwP8oikqCxFVO+Z9zpGrOPMEU9JuBh47YuPgr9KqHCQZTWywioNzsj6oPTe6m7iLiN61sL4jLaeq+S9TnGovUNppXNGsHNBGf1CkbTlb6akrom3bcqWgXqLXU1oaZN6o1HQcUHny5RxUdstPSDGzLrt92fp/hV6tsDGEuIHam0OCdas8QXGGj9PqgC5aG4NF2ZVCvUnIaoz4qepV1zqtNwMPcDhw7fgpqNkNR2pTAgZnADigCvomzg1mAHCSTjFxF/jC6bsHyQ93uuz/2rQ2PRbaLYbicXHEldWzRxrUjqmKjMIMaw3HjlKzMdhHV+uG/+Szh6qg7PmZzm9Hru90/9U/NaX5jvdPoqr3PaYJcDxJTC0O6x8SsJxktGzVyS8372LXMqf5h90qOlYmR/qb/wneVELQ7rO8Slzl/Wd4lFpdR5Z9Snprk82u06r5c1hLSWkdKZ1b94CwvMyc/Jek069QmA5xPaVgLawsrVBN4e8f3FWqOdR12Nbw9zd4SZquRuli1zaFV41XGGvdPRccA47jgDkt6dE/8Asp+J9F4oKx3leo8muUNWrZmOL3awljpxlpie+4961sHVk/oZx8Sw0otVKTsno0Gf6b/7KfifRN/Tj16fvfwuP6nV65T/ANTqdc+S0dTItW6r99hzo49ZnvBJmjjIlzQJvOsMEhpSr1z4D0RPQ1pe8u1nSBAyxRqc6kqsItu377FynWY0ABzYFwvQTS2kGuqRrCG3Y55n5dy0LjCyznSZ33rF8XquMIw6/wDRQppN3Itu3rDxS5w3rDxXadecO+hxt29YeKbbt6w8QpEkw0I9u3rDxCH6WY0jWBEi49iKJipRllZKE8sroC6LtIDtUm4/FaGwFpaZcMd43BBKOm3teDDbiN/qtD/XX9VvgV6jw6pKVNxfIt1eJJWS+f8ARlbXpVsnCJhCrXpb3QDf2fBA7Tbi43mL5IGCqim+1VdmwgUwfvHC4XH2Z3LSsYlwzouubXU13TsmYDJx3rR1axdDGwOs7Jo3De5DbPTaxradMQ0GBGLj+nhxWs0PyauBqiBiGZn9x+SBor6N0MXgNb0aYxdiTvjeeK0tmsjabQ1ogDz4k5lSi6ABhkE6QyCswQoKFTUcDln2Zq5UCqOYgCrp3RwnWABa7yO/vQOpoppwJHmFr6EPYabt13Zw7D8kBtFAscWnL4ZFc50adT7kauFrZo5XugX/AEn9Xl/K7ZotoxJPkrqS5rCUU/tLlypaHNp3nota1zjBjDVvMLyurW13OccXOLveJPzWq5a6ZBOxpnD/AFCO7o+V6ySo4qabyR5G7gKLhDM+Y4K3nIejNmJM3vdF5GAbu4rB02FzgGiSSABvJuA8V6lojRTaNFlOASBed7je4+Klg4NyuLxGaVNR5tlzYDj4u9UtiOPifVI0BuTbAblqWMO5xZqcsaTN4GZ3dqP6AoDVdjj1nbu1ZyxURsmXfhHwR3QDGy5pGInNCK+L/jYZdZgQccOs71WX2A4+871Wp5q3d5lZ7SFgDahEXG8Y4H6KxfF6bcYz6ad//DMpSW1ylZqcsEl0xvPqpNiOPvO9VDZbO0saYy3n1U3N27vMrzzLEnqxbAfq953qn2A/V7zvVcmzt3eZ9Uubjd5n1TuhX9TrYjj7zvVLYjj4n1XPN27vM+qapTaGk7hOJ9UgW+5n9jL4v9red/ajpoD9XvO9UH0fZA6pMG683nuzRfm7ePifVep8Og1BvqazZ5BaKRDAAYc+7iBmtPoHQ7nAUaI1ibyRd265yao9Ccm6ttq9D7ui251THtazefhHcvWND6MpWamGUmwMyfacd7jmVptnmkipoTk02hDnQ+rEa2TQMmDLtxKNBy4L0zEiR2AuwFwHLqUAM4KvUUlR+QxULWjyQBXdgThmIxB3hPaxtmTEVKftDe05jhj5jtd7ZYOJHqV0aN4LSWuH1B3g7k0ThNweZAUlZPlHywDQadndLsDUF4bvDd58kV5bUre8EQ00MxQEE/vHtHuuXnjq0XFuH1HBZ2JxM19MVY9d4fQp1Vnk0/RO/chJ+sT4pKdtpkwGyTgBeSeAAxWu0ByVBG0tLLoupzE/vPyVCnTnUdkjXrVoUY5pdiDkZyfmK9QXf+Mb/wBfp2rX7EbvMohZ7bSDGjYi4DPh2Ls22n+SPH+Ft0qahGyPL18VUqzzOL7r+wYKDd3xSNEbvMolzul+QPEpnWun+SPeK6exy4k/K+6/sD2GiNkz9ozO5XbMQx4dGGN5wzzUthtdPZM+5Hstvk7gpueU/wAke8ULbYJzk7pxfdf2HWUWOAIwN4vPqq+kNFNe24dIYXm/hiqFk0gyQ0sc1vB74HdKMNsrTeJI/c4/NQqUlUg4SWjMqcZUnrcyNkojZtkZcVLzdu7zPqi1PQrX0mG9rtUXyfO9UK+inMxa7tDnEfFeVxGDqUXfddUduIm3qQc3buPifVMbO3j4n1T82HH3neqXNm8fed6qkO/qLYDj4u9VQ0o4QGNmXY3nDxV2tZtXIzlLnD5rugKbbzSDnHFxc5aOEwNStK7Vo9TvSTvm1f7+SlZLEGtjPE3n1U+wHHxPqrnOGfkt953qlt6f5Q95/qvTxgoRUUiznl0fx/Zep0WsAaxoa1twAuAHYpGlc1DBUYepGEWGFSNKipqZoQB01R1LTfAxTOqzO4Ynsy7VBQomC/PGOGQQBapsgKLXuqcB8lM94DZVcD2j1hCAJBTBDfrJduprmlgApNbgmBX1iMUH0/yQoWsEkar8ntgPHA9YX4HyR0mcgmNPMKMoqSszpTqTpyzQdmY6yckaNmeNRusdUkuf0nSC0TuGOQCuVKLdU9EYHJaC0WcPF4nO/fvQ+26LaWktABg3ZG7yPklGKirJGjTxrm1xXr1B1Gg3VHRGAy4Ls0W9UeCanQECW5D4J9gNylYuXFsG9UeCWwb1R4Jti3qhJ1ERgEWAhsNAbNnRHsty4KfYN6o8AoLDSGzZd+FvwCnNnbuCEhyeu4ubt6o8ArFlrahua0jcRI/hV9g3cEti3cnYg0pKzCujLfRNNmsyDqi+JHkiAr0P0eCydjog02XfhHwU3N27gklpsV54WDb1aD9apZs2Md2MB+SoV7Yz/wAdJjeOqJ7oQ82du4Jc3buUeHG98qHHDwju2xGg0mSATvKXNm9UJc3buS2Ld3xU7ehZuNzdvVCfm7eqE+wbuS2LdyLBf1NFVpXpxZwkkkeeJGsVTTVVzaUMdque5lMOiS3aPDS4A5iZCSSAZILIGMZTbMCBfeTEYnMnMq1TbFySSYkV20sRkCYTwkkgZ0MU234JJJAMKg3ea7e6EkkAcF6r1DIIIkYRwKdJAwbZKTKzqtMtg0Qwh0ySH63RIzjUx4+NQ2du4Jkk7aGng5yaabFzZvVCRs7YwSSRZF27E2zNyaAn5s3d5lJJFkJtnPNm7vM+q65s3d8UkkrIbbGbZm4R4J+bN3eZ9Ukk7ITbOebN3eZ9UubN3eZ9UkkWQ7sQszd3mfVPzcfRPqkkiyC7FsG7vM+q62DePifVMkiyFdn/2Q==">
            <a:extLst>
              <a:ext uri="{FF2B5EF4-FFF2-40B4-BE49-F238E27FC236}">
                <a16:creationId xmlns:a16="http://schemas.microsoft.com/office/drawing/2014/main" id="{A4276113-4E9E-41F9-9905-86EFAC87B4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977900"/>
            <a:ext cx="22479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82951" name="圖片 6" descr="HEAR.png">
            <a:extLst>
              <a:ext uri="{FF2B5EF4-FFF2-40B4-BE49-F238E27FC236}">
                <a16:creationId xmlns:a16="http://schemas.microsoft.com/office/drawing/2014/main" id="{ECA7384F-677A-45B7-84EC-E90EC0245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478213"/>
            <a:ext cx="2752725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1">
            <a:extLst>
              <a:ext uri="{FF2B5EF4-FFF2-40B4-BE49-F238E27FC236}">
                <a16:creationId xmlns:a16="http://schemas.microsoft.com/office/drawing/2014/main" id="{76BA4BAE-2C72-4466-BB6F-8B90D32E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3971" name="內容版面配置區 2">
            <a:extLst>
              <a:ext uri="{FF2B5EF4-FFF2-40B4-BE49-F238E27FC236}">
                <a16:creationId xmlns:a16="http://schemas.microsoft.com/office/drawing/2014/main" id="{2BB8114E-20DF-4F58-9057-412397EF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2" name="圖片 3">
            <a:extLst>
              <a:ext uri="{FF2B5EF4-FFF2-40B4-BE49-F238E27FC236}">
                <a16:creationId xmlns:a16="http://schemas.microsoft.com/office/drawing/2014/main" id="{0719481C-AAA9-4D10-942C-19D4B298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952500"/>
            <a:ext cx="82010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2E65B9E-B6BB-41AD-81AB-A38E763BB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600" b="1">
                <a:solidFill>
                  <a:srgbClr val="0000FF"/>
                </a:solidFill>
              </a:rPr>
              <a:t>睡覺時鬍子在棉被內或外？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4D0499E-AFD4-4AF8-B571-C0C535B31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362200"/>
            <a:ext cx="424815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800" b="1">
                <a:solidFill>
                  <a:srgbClr val="009900"/>
                </a:solidFill>
              </a:rPr>
              <a:t>「聽說電磁波有害？」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800" b="1">
                <a:solidFill>
                  <a:srgbClr val="009900"/>
                </a:solidFill>
              </a:rPr>
              <a:t>一旦上心頭，難下心頭：「反安慰劑」（</a:t>
            </a:r>
            <a:r>
              <a:rPr lang="en-US" altLang="zh-TW" sz="2800" b="1">
                <a:solidFill>
                  <a:srgbClr val="009900"/>
                </a:solidFill>
              </a:rPr>
              <a:t>nocebo</a:t>
            </a:r>
            <a:r>
              <a:rPr lang="zh-TW" altLang="en-US" sz="2800" b="1">
                <a:solidFill>
                  <a:srgbClr val="009900"/>
                </a:solidFill>
              </a:rPr>
              <a:t>） </a:t>
            </a:r>
            <a:endParaRPr lang="en-US" altLang="zh-TW" sz="2800" b="1">
              <a:solidFill>
                <a:srgbClr val="0099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TW" altLang="en-US" sz="1200" b="1">
              <a:solidFill>
                <a:srgbClr val="0099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銘印：環境的刺激會被長久地植入個體的行為中。</a:t>
            </a:r>
            <a:endParaRPr lang="zh-TW" altLang="en-US" sz="2800" b="1">
              <a:solidFill>
                <a:srgbClr val="009900"/>
              </a:solidFill>
            </a:endParaRPr>
          </a:p>
        </p:txBody>
      </p:sp>
      <p:pic>
        <p:nvPicPr>
          <p:cNvPr id="84996" name="Picture 4" descr="rb050712027">
            <a:extLst>
              <a:ext uri="{FF2B5EF4-FFF2-40B4-BE49-F238E27FC236}">
                <a16:creationId xmlns:a16="http://schemas.microsoft.com/office/drawing/2014/main" id="{6E5D1A29-0F5C-4A85-82F1-82E634F2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2362200"/>
            <a:ext cx="3027362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文字方塊 1">
            <a:extLst>
              <a:ext uri="{FF2B5EF4-FFF2-40B4-BE49-F238E27FC236}">
                <a16:creationId xmlns:a16="http://schemas.microsoft.com/office/drawing/2014/main" id="{09709F91-29B3-4437-A67E-332B7A25A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276475"/>
            <a:ext cx="1196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張大千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F132E-4559-4C2C-86CD-64CF1882C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6000" b="1">
                <a:solidFill>
                  <a:srgbClr val="0000FF"/>
                </a:solidFill>
              </a:rPr>
              <a:t>庸人自擾：</a:t>
            </a:r>
            <a:r>
              <a:rPr lang="zh-TW" altLang="fi-FI" sz="6000" b="1">
                <a:solidFill>
                  <a:srgbClr val="0000FF"/>
                </a:solidFill>
              </a:rPr>
              <a:t>害己害人</a:t>
            </a:r>
            <a:endParaRPr lang="zh-TW" altLang="en-US" sz="6000">
              <a:solidFill>
                <a:srgbClr val="0000FF"/>
              </a:solidFill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CC013DD8-3B5D-452B-BA2F-28D43D949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800" b="1">
                <a:solidFill>
                  <a:srgbClr val="0000FF"/>
                </a:solidFill>
              </a:rPr>
              <a:t>  </a:t>
            </a:r>
            <a:r>
              <a:rPr lang="zh-TW" altLang="en-US" sz="2800" b="1">
                <a:solidFill>
                  <a:srgbClr val="009900"/>
                </a:solidFill>
              </a:rPr>
              <a:t>鋁帽</a:t>
            </a:r>
            <a:r>
              <a:rPr lang="en-US" altLang="zh-TW" sz="2800" b="1">
                <a:solidFill>
                  <a:srgbClr val="009900"/>
                </a:solidFill>
              </a:rPr>
              <a:t>2</a:t>
            </a:r>
            <a:r>
              <a:rPr lang="zh-TW" altLang="en-US" sz="2800" b="1">
                <a:solidFill>
                  <a:srgbClr val="009900"/>
                </a:solidFill>
              </a:rPr>
              <a:t>年睡車上</a:t>
            </a:r>
            <a:r>
              <a:rPr lang="zh-TW" altLang="en-US" sz="1600" b="1"/>
              <a:t> </a:t>
            </a:r>
            <a:r>
              <a:rPr lang="en-US" altLang="zh-TW" sz="1600" b="1"/>
              <a:t>2006</a:t>
            </a:r>
            <a:r>
              <a:rPr lang="en-US" altLang="zh-TW" sz="2800" b="1">
                <a:solidFill>
                  <a:srgbClr val="0000FF"/>
                </a:solidFill>
              </a:rPr>
              <a:t>                  </a:t>
            </a:r>
            <a:r>
              <a:rPr lang="zh-TW" altLang="en-US" sz="2800" b="1">
                <a:solidFill>
                  <a:srgbClr val="009900"/>
                </a:solidFill>
              </a:rPr>
              <a:t>妨礙社會通訊</a:t>
            </a:r>
            <a:r>
              <a:rPr lang="zh-TW" altLang="en-US" sz="1600" b="1">
                <a:solidFill>
                  <a:srgbClr val="009900"/>
                </a:solidFill>
              </a:rPr>
              <a:t> </a:t>
            </a:r>
            <a:r>
              <a:rPr lang="en-US" altLang="zh-TW" sz="1600" b="1"/>
              <a:t>2007</a:t>
            </a:r>
          </a:p>
        </p:txBody>
      </p:sp>
      <p:pic>
        <p:nvPicPr>
          <p:cNvPr id="87044" name="Picture 4" descr="4238015241">
            <a:extLst>
              <a:ext uri="{FF2B5EF4-FFF2-40B4-BE49-F238E27FC236}">
                <a16:creationId xmlns:a16="http://schemas.microsoft.com/office/drawing/2014/main" id="{815FC7F8-5F55-4A3A-8765-F0F39CE4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2743200"/>
            <a:ext cx="3986212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Rectangle 5">
            <a:extLst>
              <a:ext uri="{FF2B5EF4-FFF2-40B4-BE49-F238E27FC236}">
                <a16:creationId xmlns:a16="http://schemas.microsoft.com/office/drawing/2014/main" id="{B1AA16B1-890B-40DF-A0AA-ADD8720D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427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87046" name="圖片 1">
            <a:extLst>
              <a:ext uri="{FF2B5EF4-FFF2-40B4-BE49-F238E27FC236}">
                <a16:creationId xmlns:a16="http://schemas.microsoft.com/office/drawing/2014/main" id="{C0DE644B-AFB5-4D1E-99E8-E529B1B0D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24150"/>
            <a:ext cx="3076575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標題 1">
            <a:extLst>
              <a:ext uri="{FF2B5EF4-FFF2-40B4-BE49-F238E27FC236}">
                <a16:creationId xmlns:a16="http://schemas.microsoft.com/office/drawing/2014/main" id="{8A03A10E-6D67-4181-B0E3-9F5AC36A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2532063"/>
          </a:xfrm>
        </p:spPr>
        <p:txBody>
          <a:bodyPr/>
          <a:lstStyle/>
          <a:p>
            <a:r>
              <a:rPr lang="zh-TW" altLang="en-US" sz="5400" b="1">
                <a:solidFill>
                  <a:srgbClr val="3333FF"/>
                </a:solidFill>
              </a:rPr>
              <a:t>環團與立委善用群眾運動</a:t>
            </a:r>
          </a:p>
        </p:txBody>
      </p:sp>
      <p:sp>
        <p:nvSpPr>
          <p:cNvPr id="89091" name="內容版面配置區 6">
            <a:extLst>
              <a:ext uri="{FF2B5EF4-FFF2-40B4-BE49-F238E27FC236}">
                <a16:creationId xmlns:a16="http://schemas.microsoft.com/office/drawing/2014/main" id="{1A73D036-1ADB-4E79-8482-B4B838035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013075"/>
            <a:ext cx="3692525" cy="3082925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群眾運動領袖深</a:t>
            </a:r>
            <a:r>
              <a:rPr lang="zh-TW" altLang="en-US" b="1">
                <a:solidFill>
                  <a:srgbClr val="009900"/>
                </a:solidFill>
              </a:rPr>
              <a:t>諳</a:t>
            </a:r>
            <a:r>
              <a:rPr lang="zh-TW" altLang="zh-TW" b="1">
                <a:solidFill>
                  <a:srgbClr val="009900"/>
                </a:solidFill>
              </a:rPr>
              <a:t>「群眾是盲目的」，</a:t>
            </a:r>
            <a:r>
              <a:rPr lang="zh-TW" altLang="en-US" b="1">
                <a:solidFill>
                  <a:srgbClr val="009900"/>
                </a:solidFill>
              </a:rPr>
              <a:t>也知</a:t>
            </a:r>
            <a:r>
              <a:rPr lang="zh-TW" altLang="zh-TW" b="1">
                <a:solidFill>
                  <a:srgbClr val="009900"/>
                </a:solidFill>
              </a:rPr>
              <a:t>操縱之道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89092" name="Picture 2" descr="http://i.epochtimes.com/assets/uploads/2006/11/611050329041465-600x400.jpg">
            <a:extLst>
              <a:ext uri="{FF2B5EF4-FFF2-40B4-BE49-F238E27FC236}">
                <a16:creationId xmlns:a16="http://schemas.microsoft.com/office/drawing/2014/main" id="{C2129181-5BB3-4C69-8F07-A4F49B84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013075"/>
            <a:ext cx="4079875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文字方塊 1">
            <a:extLst>
              <a:ext uri="{FF2B5EF4-FFF2-40B4-BE49-F238E27FC236}">
                <a16:creationId xmlns:a16="http://schemas.microsoft.com/office/drawing/2014/main" id="{1251E358-8FD8-4959-824A-A6B94D4A2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852738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FF00FF"/>
                </a:solidFill>
              </a:rPr>
              <a:t>蘆洲</a:t>
            </a:r>
            <a:r>
              <a:rPr lang="en-US" altLang="zh-TW" sz="2400" b="1">
                <a:solidFill>
                  <a:srgbClr val="FF00FF"/>
                </a:solidFill>
              </a:rPr>
              <a:t>2006</a:t>
            </a:r>
            <a:endParaRPr lang="zh-TW" altLang="en-US" sz="2400"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D911EE9-F646-4950-96DB-B32E1BCDB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  <a:latin typeface="新細明體" panose="02020500000000000000" pitchFamily="18" charset="-120"/>
              </a:rPr>
              <a:t>藉回饋之名 </a:t>
            </a:r>
            <a:r>
              <a:rPr lang="zh-TW" altLang="en-US" sz="2000" b="1">
                <a:solidFill>
                  <a:srgbClr val="FF0000"/>
                </a:solidFill>
                <a:latin typeface="新細明體" panose="02020500000000000000" pitchFamily="18" charset="-120"/>
              </a:rPr>
              <a:t>貪名利</a:t>
            </a:r>
            <a:r>
              <a:rPr lang="zh-TW" altLang="en-US" sz="6600" b="1">
                <a:solidFill>
                  <a:srgbClr val="0000CC"/>
                </a:solidFill>
                <a:latin typeface="新細明體" panose="02020500000000000000" pitchFamily="18" charset="-120"/>
              </a:rPr>
              <a:t> </a:t>
            </a:r>
            <a:r>
              <a:rPr lang="zh-TW" altLang="en-US" sz="1600" b="1">
                <a:solidFill>
                  <a:schemeClr val="tx1"/>
                </a:solidFill>
                <a:latin typeface="新細明體" panose="02020500000000000000" pitchFamily="18" charset="-120"/>
              </a:rPr>
              <a:t>很黑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C5188AC-3349-4881-9F5C-C5B91E0FC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業績</a:t>
            </a:r>
          </a:p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選舉</a:t>
            </a:r>
            <a:endParaRPr lang="en-US" altLang="zh-TW" sz="44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要錢</a:t>
            </a:r>
          </a:p>
        </p:txBody>
      </p:sp>
      <p:pic>
        <p:nvPicPr>
          <p:cNvPr id="90116" name="Picture 4">
            <a:extLst>
              <a:ext uri="{FF2B5EF4-FFF2-40B4-BE49-F238E27FC236}">
                <a16:creationId xmlns:a16="http://schemas.microsoft.com/office/drawing/2014/main" id="{A0BA2097-374A-48D6-9CB5-6F9BF7FF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68525"/>
            <a:ext cx="548640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標題 1">
            <a:extLst>
              <a:ext uri="{FF2B5EF4-FFF2-40B4-BE49-F238E27FC236}">
                <a16:creationId xmlns:a16="http://schemas.microsoft.com/office/drawing/2014/main" id="{EC1153C6-F67F-48A2-B1E4-477881D8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0000FF"/>
                </a:solidFill>
              </a:rPr>
              <a:t>發現不該反而轉向</a:t>
            </a:r>
            <a:endParaRPr lang="zh-TW" altLang="en-US" sz="3600">
              <a:solidFill>
                <a:srgbClr val="0000FF"/>
              </a:solidFill>
            </a:endParaRPr>
          </a:p>
        </p:txBody>
      </p:sp>
      <p:sp>
        <p:nvSpPr>
          <p:cNvPr id="92163" name="內容版面配置區 2">
            <a:extLst>
              <a:ext uri="{FF2B5EF4-FFF2-40B4-BE49-F238E27FC236}">
                <a16:creationId xmlns:a16="http://schemas.microsoft.com/office/drawing/2014/main" id="{FFFEBA8D-FC89-44C9-9FB5-C6F03373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318000" cy="4114800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被誤導而恐慌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以社會正義之名抗爭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愛心有餘，知識不足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政治選票討好民粹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pic>
        <p:nvPicPr>
          <p:cNvPr id="92164" name="Picture 2" descr="D:\新版無圖\電磁圖\狂熱份子-1-low.jpg">
            <a:extLst>
              <a:ext uri="{FF2B5EF4-FFF2-40B4-BE49-F238E27FC236}">
                <a16:creationId xmlns:a16="http://schemas.microsoft.com/office/drawing/2014/main" id="{9CBCA056-4EFF-4299-AFD3-5FE1C1BB0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844675"/>
            <a:ext cx="3286125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>
            <a:extLst>
              <a:ext uri="{FF2B5EF4-FFF2-40B4-BE49-F238E27FC236}">
                <a16:creationId xmlns:a16="http://schemas.microsoft.com/office/drawing/2014/main" id="{C6BD964A-424B-45B1-BCCB-2BE015A8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0350"/>
            <a:ext cx="7486650" cy="2808288"/>
          </a:xfrm>
        </p:spPr>
        <p:txBody>
          <a:bodyPr/>
          <a:lstStyle/>
          <a:p>
            <a:r>
              <a:rPr lang="zh-TW" altLang="en-US" sz="6600" b="1">
                <a:solidFill>
                  <a:srgbClr val="0000FF"/>
                </a:solidFill>
              </a:rPr>
              <a:t>對己不熟議題</a:t>
            </a:r>
            <a:br>
              <a:rPr lang="en-US" altLang="zh-TW" sz="6600" b="1">
                <a:solidFill>
                  <a:srgbClr val="0000FF"/>
                </a:solidFill>
              </a:rPr>
            </a:br>
            <a:r>
              <a:rPr lang="zh-TW" altLang="en-US" sz="6600" b="1">
                <a:solidFill>
                  <a:srgbClr val="0000FF"/>
                </a:solidFill>
              </a:rPr>
              <a:t>審慎發言</a:t>
            </a:r>
            <a:r>
              <a:rPr lang="zh-TW" altLang="en-US" sz="1800" b="1">
                <a:solidFill>
                  <a:srgbClr val="009900"/>
                </a:solidFill>
              </a:rPr>
              <a:t>小孩何辜</a:t>
            </a:r>
            <a:r>
              <a:rPr lang="en-US" altLang="zh-TW" sz="1800" b="1">
                <a:solidFill>
                  <a:srgbClr val="009900"/>
                </a:solidFill>
              </a:rPr>
              <a:t>?</a:t>
            </a:r>
            <a:r>
              <a:rPr lang="zh-TW" altLang="en-US" sz="1800" b="1">
                <a:solidFill>
                  <a:srgbClr val="009900"/>
                </a:solidFill>
              </a:rPr>
              <a:t>但訴求有力</a:t>
            </a:r>
          </a:p>
        </p:txBody>
      </p:sp>
      <p:sp>
        <p:nvSpPr>
          <p:cNvPr id="93187" name="內容版面配置區 5">
            <a:extLst>
              <a:ext uri="{FF2B5EF4-FFF2-40B4-BE49-F238E27FC236}">
                <a16:creationId xmlns:a16="http://schemas.microsoft.com/office/drawing/2014/main" id="{1B36CE01-F0DB-41CE-9324-A1D88507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573463"/>
            <a:ext cx="5181600" cy="12954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93188" name="圖片 1">
            <a:extLst>
              <a:ext uri="{FF2B5EF4-FFF2-40B4-BE49-F238E27FC236}">
                <a16:creationId xmlns:a16="http://schemas.microsoft.com/office/drawing/2014/main" id="{0D362C0D-6F1E-4207-B4FA-56EB15A9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2924175"/>
            <a:ext cx="4464050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圖片 1">
            <a:extLst>
              <a:ext uri="{FF2B5EF4-FFF2-40B4-BE49-F238E27FC236}">
                <a16:creationId xmlns:a16="http://schemas.microsoft.com/office/drawing/2014/main" id="{B1BA41CD-94E4-46E8-B38D-3AA6AE7C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924175"/>
            <a:ext cx="3386138" cy="316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1426BD0A-6DF7-4521-8E47-432E3EE6D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>
                <a:solidFill>
                  <a:srgbClr val="0000FF"/>
                </a:solidFill>
                <a:latin typeface="Arial" panose="020B0604020202020204" pitchFamily="34" charset="0"/>
              </a:rPr>
              <a:t>希爾因果準則</a:t>
            </a:r>
            <a:br>
              <a:rPr lang="zh-TW" altLang="en-US" sz="2400" b="1">
                <a:solidFill>
                  <a:srgbClr val="990000"/>
                </a:solidFill>
                <a:latin typeface="Arial" panose="020B0604020202020204" pitchFamily="34" charset="0"/>
              </a:rPr>
            </a:br>
            <a:r>
              <a:rPr lang="en-US" altLang="zh-TW" sz="2400" b="1">
                <a:solidFill>
                  <a:schemeClr val="accent2"/>
                </a:solidFill>
                <a:latin typeface="Arial" panose="020B0604020202020204" pitchFamily="34" charset="0"/>
              </a:rPr>
              <a:t>( </a:t>
            </a:r>
            <a:r>
              <a:rPr lang="en-US" altLang="zh-TW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Hill Criteria of Causation</a:t>
            </a:r>
            <a:r>
              <a:rPr lang="en-US" altLang="zh-TW" sz="2400" b="1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r>
              <a:rPr lang="en-US" altLang="zh-TW" sz="2400" b="1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A2CC0F8-1574-4248-B824-1D1376A9A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4648200" cy="3962400"/>
          </a:xfrm>
        </p:spPr>
        <p:txBody>
          <a:bodyPr/>
          <a:lstStyle/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暴露與風險的強度與一致性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劑量與反應的證據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實驗室證據</a:t>
            </a:r>
          </a:p>
          <a:p>
            <a:pPr eaLnBrk="1" hangingPunct="1"/>
            <a:r>
              <a:rPr lang="zh-TW" altLang="en-US" sz="2800" b="1">
                <a:solidFill>
                  <a:srgbClr val="009900"/>
                </a:solidFill>
              </a:rPr>
              <a:t>生物可能性</a:t>
            </a:r>
          </a:p>
          <a:p>
            <a:pPr eaLnBrk="1" hangingPunct="1"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   </a:t>
            </a:r>
            <a:r>
              <a:rPr lang="zh-TW" altLang="en-US" b="1">
                <a:latin typeface="新細明體" panose="02020500000000000000" pitchFamily="18" charset="-120"/>
                <a:cs typeface="Times New Roman" panose="02020603050405020304" pitchFamily="18" charset="0"/>
              </a:rPr>
              <a:t>電磁場健康效應：</a:t>
            </a:r>
          </a:p>
          <a:p>
            <a:pPr eaLnBrk="1" hangingPunct="1">
              <a:buFontTx/>
              <a:buNone/>
            </a:pPr>
            <a:r>
              <a:rPr lang="zh-TW" altLang="en-US" b="1">
                <a:latin typeface="新細明體" panose="02020500000000000000" pitchFamily="18" charset="-120"/>
                <a:cs typeface="Times New Roman" panose="02020603050405020304" pitchFamily="18" charset="0"/>
              </a:rPr>
              <a:t>       弱</a:t>
            </a:r>
            <a:r>
              <a:rPr lang="zh-TW" altLang="en-US" b="1">
                <a:latin typeface="新細明體" panose="02020500000000000000" pitchFamily="18" charset="-120"/>
              </a:rPr>
              <a:t> </a:t>
            </a:r>
            <a:r>
              <a:rPr lang="en-US" altLang="zh-TW" b="1">
                <a:latin typeface="新細明體" panose="02020500000000000000" pitchFamily="18" charset="-120"/>
              </a:rPr>
              <a:t>~ </a:t>
            </a:r>
            <a:r>
              <a:rPr lang="zh-TW" altLang="en-US" b="1">
                <a:latin typeface="新細明體" panose="02020500000000000000" pitchFamily="18" charset="-120"/>
                <a:cs typeface="Times New Roman" panose="02020603050405020304" pitchFamily="18" charset="0"/>
              </a:rPr>
              <a:t>不存在</a:t>
            </a:r>
            <a:endParaRPr lang="zh-TW" altLang="en-US">
              <a:latin typeface="新細明體" panose="02020500000000000000" pitchFamily="18" charset="-120"/>
            </a:endParaRPr>
          </a:p>
        </p:txBody>
      </p:sp>
      <p:pic>
        <p:nvPicPr>
          <p:cNvPr id="94212" name="Picture 4" descr="hill-2">
            <a:extLst>
              <a:ext uri="{FF2B5EF4-FFF2-40B4-BE49-F238E27FC236}">
                <a16:creationId xmlns:a16="http://schemas.microsoft.com/office/drawing/2014/main" id="{E24725B8-A7E0-4BA2-8C0C-5E60F03F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5600"/>
            <a:ext cx="234315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標題 1">
            <a:extLst>
              <a:ext uri="{FF2B5EF4-FFF2-40B4-BE49-F238E27FC236}">
                <a16:creationId xmlns:a16="http://schemas.microsoft.com/office/drawing/2014/main" id="{4F1091AB-27DE-4A49-A9F1-43A3A6C2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800" b="1">
                <a:solidFill>
                  <a:srgbClr val="3333FF"/>
                </a:solidFill>
              </a:rPr>
              <a:t>幾十年研究</a:t>
            </a:r>
          </a:p>
        </p:txBody>
      </p:sp>
      <p:sp>
        <p:nvSpPr>
          <p:cNvPr id="96259" name="內容版面配置區 2">
            <a:extLst>
              <a:ext uri="{FF2B5EF4-FFF2-40B4-BE49-F238E27FC236}">
                <a16:creationId xmlns:a16="http://schemas.microsoft.com/office/drawing/2014/main" id="{0FD5A929-2CD1-40F1-A976-D349E3CC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極高強度造成</a:t>
            </a:r>
            <a:r>
              <a:rPr lang="zh-TW" altLang="zh-TW" b="1">
                <a:solidFill>
                  <a:srgbClr val="009900"/>
                </a:solidFill>
              </a:rPr>
              <a:t>生物效應是熱效應（高頻）與電刺激（低頻）</a:t>
            </a:r>
          </a:p>
          <a:p>
            <a:r>
              <a:rPr lang="zh-TW" altLang="zh-TW" b="1">
                <a:solidFill>
                  <a:srgbClr val="009900"/>
                </a:solidFill>
              </a:rPr>
              <a:t>沒有確切的證據表明低於國際安全標準限值的電磁場會影響健康</a:t>
            </a:r>
          </a:p>
          <a:p>
            <a:endParaRPr lang="zh-TW" altLang="en-US"/>
          </a:p>
        </p:txBody>
      </p:sp>
      <p:pic>
        <p:nvPicPr>
          <p:cNvPr id="96260" name="Picture 5" descr="https://encrypted-tbn1.gstatic.com/images?q=tbn:ANd9GcQL2z6flXzJsqggyZmb37yimGdTCrxILUMm2eynfqoGQh94tf7k">
            <a:extLst>
              <a:ext uri="{FF2B5EF4-FFF2-40B4-BE49-F238E27FC236}">
                <a16:creationId xmlns:a16="http://schemas.microsoft.com/office/drawing/2014/main" id="{9C947BE7-C5C7-4407-87E7-BA026C58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151313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33FE60D-184C-4AF7-8828-D75DA2475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280400" cy="1143000"/>
          </a:xfrm>
        </p:spPr>
        <p:txBody>
          <a:bodyPr/>
          <a:lstStyle/>
          <a:p>
            <a:pPr eaLnBrk="1" hangingPunct="1"/>
            <a:r>
              <a:rPr lang="zh-TW" altLang="en-US" sz="8800" b="1">
                <a:solidFill>
                  <a:srgbClr val="3333FF"/>
                </a:solidFill>
                <a:latin typeface="新細明體" panose="02020500000000000000" pitchFamily="18" charset="-120"/>
              </a:rPr>
              <a:t>環團首號戰將</a:t>
            </a:r>
            <a:r>
              <a:rPr lang="zh-TW" altLang="en-US" sz="9600" b="1">
                <a:solidFill>
                  <a:srgbClr val="3333FF"/>
                </a:solidFill>
                <a:latin typeface="新細明體" panose="02020500000000000000" pitchFamily="18" charset="-120"/>
              </a:rPr>
              <a:t> </a:t>
            </a:r>
            <a:r>
              <a:rPr lang="en-US" altLang="zh-TW" sz="2400" b="1">
                <a:solidFill>
                  <a:schemeClr val="tx1"/>
                </a:solidFill>
                <a:cs typeface="Times New Roman" panose="02020603050405020304" pitchFamily="18" charset="0"/>
              </a:rPr>
              <a:t>2005</a:t>
            </a:r>
            <a:endParaRPr lang="zh-TW" altLang="en-US" sz="24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4FC43F5-CFF9-47C7-B114-24BEC372A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05038"/>
            <a:ext cx="4953000" cy="3890962"/>
          </a:xfrm>
        </p:spPr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9900"/>
                </a:solidFill>
                <a:latin typeface="新細明體" panose="02020500000000000000" pitchFamily="18" charset="-120"/>
              </a:rPr>
              <a:t>我國電磁恐慌巨星：</a:t>
            </a:r>
            <a:r>
              <a:rPr lang="zh-TW" altLang="en-US" sz="2800" b="1">
                <a:solidFill>
                  <a:srgbClr val="009900"/>
                </a:solidFill>
                <a:latin typeface="新細明體" panose="02020500000000000000" pitchFamily="18" charset="-120"/>
              </a:rPr>
              <a:t>不解科學但為媒體寵兒</a:t>
            </a:r>
            <a:endParaRPr lang="en-US" altLang="zh-TW" sz="2800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b="1">
                <a:solidFill>
                  <a:srgbClr val="FF00FF"/>
                </a:solidFill>
                <a:latin typeface="新細明體" panose="02020500000000000000" pitchFamily="18" charset="-120"/>
              </a:rPr>
              <a:t>全台籠罩在電磁波中</a:t>
            </a:r>
          </a:p>
          <a:p>
            <a:pPr eaLnBrk="1" hangingPunct="1"/>
            <a:r>
              <a:rPr lang="zh-TW" altLang="en-US" sz="3600" b="1">
                <a:solidFill>
                  <a:srgbClr val="009900"/>
                </a:solidFill>
              </a:rPr>
              <a:t>贏人心方法：同儕評審？苦行？</a:t>
            </a:r>
          </a:p>
        </p:txBody>
      </p:sp>
      <p:pic>
        <p:nvPicPr>
          <p:cNvPr id="9220" name="圖片 1">
            <a:extLst>
              <a:ext uri="{FF2B5EF4-FFF2-40B4-BE49-F238E27FC236}">
                <a16:creationId xmlns:a16="http://schemas.microsoft.com/office/drawing/2014/main" id="{2693A398-FCC8-4155-808A-F0FAD8C1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349500"/>
            <a:ext cx="18700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標題 1">
            <a:extLst>
              <a:ext uri="{FF2B5EF4-FFF2-40B4-BE49-F238E27FC236}">
                <a16:creationId xmlns:a16="http://schemas.microsoft.com/office/drawing/2014/main" id="{06A1F851-A0AA-4C69-BC62-F001204F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b="1">
                <a:solidFill>
                  <a:srgbClr val="0000FF"/>
                </a:solidFill>
              </a:rPr>
              <a:t>50</a:t>
            </a:r>
            <a:r>
              <a:rPr lang="zh-TW" altLang="en-US" sz="7200" b="1">
                <a:solidFill>
                  <a:srgbClr val="0000FF"/>
                </a:solidFill>
              </a:rPr>
              <a:t>倍的安全係數</a:t>
            </a:r>
            <a:r>
              <a:rPr lang="zh-TW" altLang="en-US" sz="4000" b="1">
                <a:solidFill>
                  <a:schemeClr val="tx1"/>
                </a:solidFill>
              </a:rPr>
              <a:t>世衛</a:t>
            </a:r>
          </a:p>
        </p:txBody>
      </p:sp>
      <p:sp>
        <p:nvSpPr>
          <p:cNvPr id="97283" name="內容版面配置區 2">
            <a:extLst>
              <a:ext uri="{FF2B5EF4-FFF2-40B4-BE49-F238E27FC236}">
                <a16:creationId xmlns:a16="http://schemas.microsoft.com/office/drawing/2014/main" id="{9C12DC07-A469-43F1-9947-13927B35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職業工作者：</a:t>
            </a:r>
            <a:r>
              <a:rPr lang="en-US" altLang="zh-TW" b="1">
                <a:solidFill>
                  <a:srgbClr val="009900"/>
                </a:solidFill>
              </a:rPr>
              <a:t>10</a:t>
            </a:r>
            <a:r>
              <a:rPr lang="zh-TW" altLang="en-US" b="1">
                <a:solidFill>
                  <a:srgbClr val="009900"/>
                </a:solidFill>
              </a:rPr>
              <a:t>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一般民眾：</a:t>
            </a:r>
            <a:r>
              <a:rPr lang="en-US" altLang="zh-TW" b="1">
                <a:solidFill>
                  <a:srgbClr val="009900"/>
                </a:solidFill>
              </a:rPr>
              <a:t>50</a:t>
            </a:r>
            <a:r>
              <a:rPr lang="zh-TW" altLang="en-US" b="1">
                <a:solidFill>
                  <a:srgbClr val="009900"/>
                </a:solidFill>
              </a:rPr>
              <a:t>倍</a:t>
            </a:r>
          </a:p>
        </p:txBody>
      </p:sp>
      <p:pic>
        <p:nvPicPr>
          <p:cNvPr id="97284" name="圖片 3">
            <a:extLst>
              <a:ext uri="{FF2B5EF4-FFF2-40B4-BE49-F238E27FC236}">
                <a16:creationId xmlns:a16="http://schemas.microsoft.com/office/drawing/2014/main" id="{2D157C9A-2904-415A-8255-A2FB6023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8" y="3200400"/>
            <a:ext cx="4594225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文字方塊 4">
            <a:extLst>
              <a:ext uri="{FF2B5EF4-FFF2-40B4-BE49-F238E27FC236}">
                <a16:creationId xmlns:a16="http://schemas.microsoft.com/office/drawing/2014/main" id="{4C4A10A7-ECB5-4FBC-B176-96E6FC8D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5157788"/>
            <a:ext cx="86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職工</a:t>
            </a:r>
          </a:p>
        </p:txBody>
      </p:sp>
      <p:sp>
        <p:nvSpPr>
          <p:cNvPr id="97286" name="文字方塊 5">
            <a:extLst>
              <a:ext uri="{FF2B5EF4-FFF2-40B4-BE49-F238E27FC236}">
                <a16:creationId xmlns:a16="http://schemas.microsoft.com/office/drawing/2014/main" id="{3ABF4AC5-3B08-403C-87D8-E889642D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300663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9900"/>
                </a:solidFill>
              </a:rPr>
              <a:t>民眾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標題 1">
            <a:extLst>
              <a:ext uri="{FF2B5EF4-FFF2-40B4-BE49-F238E27FC236}">
                <a16:creationId xmlns:a16="http://schemas.microsoft.com/office/drawing/2014/main" id="{57ADD5B4-319C-4214-AB80-6D80CAF4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8307" name="內容版面配置區 2">
            <a:extLst>
              <a:ext uri="{FF2B5EF4-FFF2-40B4-BE49-F238E27FC236}">
                <a16:creationId xmlns:a16="http://schemas.microsoft.com/office/drawing/2014/main" id="{13B27854-F0D7-4A64-80A5-5F4764A9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92375"/>
            <a:ext cx="7772400" cy="3603625"/>
          </a:xfrm>
        </p:spPr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第</a:t>
            </a:r>
            <a:r>
              <a:rPr lang="en-US" altLang="zh-TW" b="1">
                <a:solidFill>
                  <a:srgbClr val="009900"/>
                </a:solidFill>
              </a:rPr>
              <a:t>32</a:t>
            </a:r>
            <a:r>
              <a:rPr lang="zh-TW" altLang="en-US" b="1">
                <a:solidFill>
                  <a:srgbClr val="009900"/>
                </a:solidFill>
              </a:rPr>
              <a:t>屆（年）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風險微乎其微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浪費資源</a:t>
            </a:r>
            <a:r>
              <a:rPr lang="zh-TW" altLang="en-US" sz="2400" b="1">
                <a:solidFill>
                  <a:srgbClr val="009900"/>
                </a:solidFill>
              </a:rPr>
              <a:t>（博士生）</a:t>
            </a:r>
            <a:endParaRPr lang="en-US" altLang="zh-TW" sz="2400" b="1">
              <a:solidFill>
                <a:srgbClr val="009900"/>
              </a:solidFill>
            </a:endParaRPr>
          </a:p>
          <a:p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98308" name="圖片 3" descr="http://www.geni-pco.com/Newsletter/2010/bems2010/images/1/top.jpg">
            <a:extLst>
              <a:ext uri="{FF2B5EF4-FFF2-40B4-BE49-F238E27FC236}">
                <a16:creationId xmlns:a16="http://schemas.microsoft.com/office/drawing/2014/main" id="{DA4D97B7-BA15-4353-ACDD-433DF6F94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1"/>
          <a:stretch>
            <a:fillRect/>
          </a:stretch>
        </p:blipFill>
        <p:spPr bwMode="auto">
          <a:xfrm>
            <a:off x="1908175" y="620713"/>
            <a:ext cx="52736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圖片 4" descr="C:\Users\lin\Pictures\韓國會議國旗小.jpg">
            <a:extLst>
              <a:ext uri="{FF2B5EF4-FFF2-40B4-BE49-F238E27FC236}">
                <a16:creationId xmlns:a16="http://schemas.microsoft.com/office/drawing/2014/main" id="{C0BFDF10-ECDD-4F73-988C-0C0A4E50B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408238"/>
            <a:ext cx="3816350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標題 1">
            <a:extLst>
              <a:ext uri="{FF2B5EF4-FFF2-40B4-BE49-F238E27FC236}">
                <a16:creationId xmlns:a16="http://schemas.microsoft.com/office/drawing/2014/main" id="{2ED1AC13-94C8-4CE8-AEFE-7436C60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b="1">
                <a:solidFill>
                  <a:srgbClr val="0000FF"/>
                </a:solidFill>
              </a:rPr>
              <a:t>恐慌者「自作孽」</a:t>
            </a:r>
            <a:r>
              <a:rPr lang="zh-TW" altLang="en-US" sz="2000" b="1">
                <a:solidFill>
                  <a:srgbClr val="0000FF"/>
                </a:solidFill>
              </a:rPr>
              <a:t>制約化反應</a:t>
            </a:r>
            <a:r>
              <a:rPr lang="en-US" altLang="zh-TW" sz="2000" b="1"/>
              <a:t>conditioned</a:t>
            </a:r>
            <a:endParaRPr lang="zh-TW" altLang="en-US" sz="2000" b="1"/>
          </a:p>
        </p:txBody>
      </p:sp>
      <p:sp>
        <p:nvSpPr>
          <p:cNvPr id="99331" name="內容版面配置區 2">
            <a:extLst>
              <a:ext uri="{FF2B5EF4-FFF2-40B4-BE49-F238E27FC236}">
                <a16:creationId xmlns:a16="http://schemas.microsoft.com/office/drawing/2014/main" id="{F60049B0-E973-4E95-973F-519E31C6F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擔心電磁波，如影隨行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孫悟空頭上的緊箍咒</a:t>
            </a:r>
          </a:p>
        </p:txBody>
      </p:sp>
      <p:pic>
        <p:nvPicPr>
          <p:cNvPr id="99332" name="圖片 4" descr="im.jpg">
            <a:extLst>
              <a:ext uri="{FF2B5EF4-FFF2-40B4-BE49-F238E27FC236}">
                <a16:creationId xmlns:a16="http://schemas.microsoft.com/office/drawing/2014/main" id="{FB1EB6D5-8C33-45A3-AB5B-BA356BF7D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3519488"/>
            <a:ext cx="2309813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圖片 3" descr="untitled.jpg">
            <a:extLst>
              <a:ext uri="{FF2B5EF4-FFF2-40B4-BE49-F238E27FC236}">
                <a16:creationId xmlns:a16="http://schemas.microsoft.com/office/drawing/2014/main" id="{E1220947-9CA5-47FB-A463-C7D884FCB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33825"/>
            <a:ext cx="3349625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050">
            <a:extLst>
              <a:ext uri="{FF2B5EF4-FFF2-40B4-BE49-F238E27FC236}">
                <a16:creationId xmlns:a16="http://schemas.microsoft.com/office/drawing/2014/main" id="{8328FAF2-ED3A-4BF5-8E1C-E44CF468D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135938" cy="1143000"/>
          </a:xfrm>
        </p:spPr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-1</a:t>
            </a:r>
            <a:endParaRPr lang="zh-TW" altLang="en-US" sz="6600" b="1">
              <a:solidFill>
                <a:srgbClr val="FF0000"/>
              </a:solidFill>
            </a:endParaRPr>
          </a:p>
        </p:txBody>
      </p:sp>
      <p:sp>
        <p:nvSpPr>
          <p:cNvPr id="100355" name="Rectangle 2051">
            <a:extLst>
              <a:ext uri="{FF2B5EF4-FFF2-40B4-BE49-F238E27FC236}">
                <a16:creationId xmlns:a16="http://schemas.microsoft.com/office/drawing/2014/main" id="{A7D1C569-A41A-4ED9-85E5-812BCDA1B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79887"/>
          </a:xfrm>
        </p:spPr>
        <p:txBody>
          <a:bodyPr/>
          <a:lstStyle/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變電所↓ → 電磁場↑</a:t>
            </a:r>
            <a:endParaRPr lang="en-US" altLang="zh-TW" sz="44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009900"/>
                </a:solidFill>
              </a:rPr>
              <a:t>越遠就越早降電壓 → 增加電流</a:t>
            </a:r>
            <a:endParaRPr lang="en-US" altLang="zh-TW" sz="2400" b="1">
              <a:solidFill>
                <a:srgbClr val="009900"/>
              </a:solidFill>
            </a:endParaRPr>
          </a:p>
        </p:txBody>
      </p:sp>
      <p:sp>
        <p:nvSpPr>
          <p:cNvPr id="100356" name="AutoShape 8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9420D39F-7F64-4023-83D0-6218C53E82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100357" name="AutoShape 10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D778026C-A067-425C-AA0D-D6316C9E3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sp>
        <p:nvSpPr>
          <p:cNvPr id="100358" name="AutoShape 12" descr="data:image/jpeg;base64,/9j/4AAQSkZJRgABAQAAAQABAAD/2wCEAAkGBhQSEBQUEhQVFBUWGBcXFBYVGBcXFRUVFxgWFBQYFRgXHCYeFxokGhQUHy8gIycpLCwsFR4xNTAqNSYsLCkBCQoKDgwOGg8PGikcHyQsLCwpLCksKSksLCksKSwsLCksLCwsLCwsLCwsLCksKSksLCkpLCksKSwpKSwpKSkpLP/AABEIAMIBAwMBIgACEQEDEQH/xAAcAAACAwEBAQEAAAAAAAAAAAAEBQIDBgABBwj/xABLEAABAwIDBAcEBgYHBgcAAAABAAIRAyEEEjEFQVFhBhMicYGRoTKxwdEUQlKS4fAHI1NicoIVJDNDstLxJXODk6LTFjQ1o7PC4v/EABoBAAMBAQEBAAAAAAAAAAAAAAACAwEEBQb/xAAmEQACAgICAQUAAwEBAAAAAAAAAQIRAyESMUEEEyIyUUJhgZFS/9oADAMBAAIRAxEAPwD4k08fzwT3ozauQd7D6EJQcI7gmfR1rhiGZgYhw9CsAfYZobiak6FjnR/C0u396YYKnBbN7hL9qWOYaiQebXA/IqzCbTALZObtG7dAAYE991gyGH9LFhqggS0nLJ1lwAA85R2zNpitUe1o7LAJPFx18LFLcVs1tZ1UnNma4tlsW+ySPTwUdg7Le19jImezZpgQC4+sJYTxpNTe/BTOnzXBa8mqYxWBgXMarQ1aKQyKbaYUsqsYxYBWKakKauDFIU0AUikpdUrxTUhTQAOKS96pEikveqRRoL1S7qkV1S96pFGAnVLzqkWaaiaaAEGIp9t3efkqTTRlRl3d7veVWaaw0FNNRNNFGmoFi0AUsUSxEOYoFqABjTVbqaJc1VuagAV9NUuYi3NVTmIMA3MVTmItzVU5i0wFNNcri1cgAaliG78p7svzV9OtTkGADusJ9FlmUX/ZZ5BWGk8mS1h7wi6M0Mdq4/tCnMiSZiIkaBLKZP1ZmTY6EWhHbOpkVabntZlDhNrATBtHBc+jLzDWxmOUieNoTcmlVGJfK0zbbB2MaAdmcHZo3cAfmm1GkGiAISDCbaq9gFrYMCSTPfZE4nbL6bWmGkkm2lhvt3jzXLPPCE1B9s6GpT+THrGq4NWXZ0pf+zb94/JEN6Uu/ZN+8f8AKqe4jPbkaENVrGLOU+lLv2Xk7/8AKIHS0AEmk6wJs4aAE/BHuRD25GgaxWNprHt/SbR/Y1PNnzRdH9IVJwB6qpBMas10+0nsSmagU1MU1lWfpGw5+pV8m/5kxwvTClUbmaypEkTDdRBP1uY81nJLs3ix3kVeGrMqNDqbg5pmHNMgwSDfvBWJ6VbWrV6jKTM1PDETWcCGvc364JBMNiNNZurti4h7WAU3dUwEhjS15GW4BygRfmttVZlO6o23VqIp6rP/AE+t+2H/ACnf5VJu0a37Vv8Ay6n/AG0ckHF/g+NNedWkh2hX+3T+7U/7ardtfEDew+B+LQi0FP8ACLXy5wjS/fJKp2pixSo1KghxY0uyzExuQlDEVC+cjgTAJ7MCJ14aqO09kPqUaoAeYac57IaATEkzzQgeg7D1Q9jXjRwBHiJXrmpHs2gTSpjMQMuUybAjTTjC82cXvrCn2gCTDg62k3Ezu4LL3QdjhzVBzUa3ZbxFwQN5mT+bL12z3fmfkmoy0LXNVTmpgcIb8u/chaIFSchmNbOGuntAIo27BHNVTmpg7AuVTsE7kijLQue1VuYj34NyDNRv2h5hAFBYuVhe3iPMLxFhRmsO4SdytdHCfzZLW7MG559Fa3Zx/aHy/FHJGcJDqmBlbv8A9CoNpXFksbgnA/2h8vxVtSjUY1zussATF9149pHJBwkvA/2dSBNyQQRF+/j3BW0KXW1CHu0Bg23H8SUu6/Jldz9DqiGGbrnlBak0dMXtovxuFDKjmgyB/qiamzi1mYkfV/6hKFruBcSNFP6eMuUkzPgA0filSTso20kSo42k2zmvnfBEHusr8BUa+q0tBAmIMHck2Id2ymewj22/xfBTUnZ6Wb0+OODnHujQjBMOrW+LW/JSGz6f2Gfdb8kSApAK/M+e9l/+mBf0XSP91TP8jfkqsbhmsDA1rWjtGGgATbcE0hA7U+p4/BZKVorhxuM07sBqjsv506o86bviAiqR0VVNkkDjb73Z+K7CvlrTxaD6BLfxR118mMKZRdMhAMeiWvsmTBoJa8KGpA4mPNUdbbVToVwHtJMAOaSeABBPotsWjf8ASPAUWUHOgNMwCGtJzGwFxYTqdVgTROQxIDsxmdW025rjv9y1G1OneEr0nU2vDnGck5CJiQRD58QFlNp40Na1rSBlpm8AiXl3EjUQPELokcURfhaIZWgiW5mkidRIPhCYYHZdNoY8AZwYcQXe1lJP1o32toQd6UMxwLydLE8/ZtpzjyTuhiqfWBjHgxBcIcMou0agaEgdzh9lZFBJmC/SUT9MYA5wHUg2JH138FleqP7R/wB4radO6GbaAAvFBv8A8j0mdssxMBVoQRupG/6x/wB8qBz/ALV/33I/EUY3BBP7gigHvQOq84stL3OHVuMFxImW8Ub0orPGIcGmpo32S6NLzCC6AN/rx/3T/wDE1FdMaX9aP8Ld07uSVGgOCxtU1mAl4GYT2nx3GShvpR4n8+KswLf19Oftt3GdUOWpJorCTdtkvph4+hXijC5JRQFabK1jOSvdh2NAkyd8XHorqPavkJAERMExwCbiKDNpDgEU1k0n66Hefspy7F4Tqw0syEMJm7nuqOIjTQACAOZMpXhyDnyzECJ1uFko8Rou/BOm2WsN4AaZnkjWILByaNP+Fs+iLY2IHyUpO1Q8F8rLXIalSO65Os6D56lXVgSCBwt4q3DU4aAdQLpYy4plJR5NAuIomRqbD0sjtkvLHTGhBg2lWsU8yj5s73nvF7dDhu2xvYfAqxu2x9g+YSYuspBy2zj9uI6bttv2XenzQ+MxoqFsAiJ15pdTer2lFgsaTsKoOhzTwc0+TgVVhRDQOAj7py/BcTa3BU4PE5wXRllzzGsS9xid6b+IfyDw9XNqWQQerQ9YmNQRnshdpV8tKqeFN58mkqYegNu1P6vW/gcPMR8U0XtCy+rNfW2lUbgm0g7stp0GxA1ygxJvqzilG33GnAJEOFODBjssaSLW18pRO26uSi7kaQ8m1AJWVxO1HVHZqjnPIs3MYAEgdkaAW3Bdb8nnrwXmuHZrB0NJLYEOFhBvecy0GF2dR61vV4enSd2hLWtEjK6Qcp0OhWcoNlwg2cQItftD4+5bHAM/XN/m/wAJWKX4DRkNvUnHaEuBj6O0An60VHT4iYPMFTq4fsJl0gd1uMqYeO02mytSI1JMioznma1pH7zBxSWvhQWSHFdUOibM7tGjc/NJqzbppj6cE3S6pTNuaWRg7/R9/wCfP+5f72rcbS2FSqPzOaS42NzEAcNOAWI/R5/6h/wX+9q1e19vvp13Ux1YAi73Rq0H4pE6Y3grpdGaM5spBYREOMFzbnwn3LCuad4I7wQtm7pE/jS8HTHOFlcW+d8ySUs3ZbClTAoXL0tXKQ5e2j2w13GLa6kfJNHYNobADgQJ096WVC/NmnnuRbcfViM4PgEyki2mVYfDio8gkjfIE8N3miGYMM0eXbriNN/w8ENQqVGvzNEGIuJ4or6XUee3HGwjSw95Sya4jOmyrZf9k0cJHkSEWTr+dyE2b7Lhwe8f9RPxV1WuAOZJAHEwFFrbFj0gglRfj2N3yeAulr673Wc0kcBmHu18V51FpAIjUEX8OKOAymug121juaPH5KP095HyCBpPgg6wdDon1CuC2QlaoomAipVP2/z4LvpNQGJdP55JnK5xMGNYMd+5KbYg/paqHEtdMmwIERpYeBTPZ+3XO9tkRvad/cfmkDaT22e2COMNJ32Ojj6+St2ZBzOM2s0byTx5AD1XTOEeJx45y50zYUdoNdobxobH1XuzzDSODn+jiPgkOFJc9rdznAXuLkA2KIw20jqN5Jg6dol3eNVDj8Tq/kPg66tzpdhsYHGNDw+XHwRD64aJOimOX50Dtl00XDjlb957W/FSp45rjAN40uobTMtYONWiP/camh9kJk+jNTttmajUHF7fQOSWhhDkDQALy4nV2kNPBoIm3yWhcwObDgCC64IkHsjd4pNtij1VIvpFpBdlDQ4TTsZhg17rRmC7Nt6PO6WzvoQZWpy4HtDeDcNcQBHd6LQ7N/tm9zvcvmL2C7oPWEkzBzC/FbzoZn/V9Y7MSxxE+0BbUzexCtPAsaTvf4Shmc30Z/pVizT2tUcDBFGjB4GSQQo7WxALBVYIZUmQNGVB/aM5C4cOTo3IHp47/ala/wDd0R/0z8VTsLENdmoVXBrKos6fYqt/s38tS08nFUjpWY3sT4x4JS95gyrmuLmg8VQ+mUz4mJMffo8P+0P+E/3tTXpTP0t8CRDd8fVbuhK/0dt/2iP9y/3tTPpVUcMZUgNIhliY+qNLgKDi5Wol8c1jdsUPvq0+nzVmCqMHtsceBgT6FSYTBzMIG4h2vda6i6rTIsXg9w+UKbjOL3Rf3o5Fqwz6TQ+y/wC7+K5LevZxqeTF4jm/6J+2v7AurB1avW4Zv2fIq5gCmGqFl0kD/RG8HeZV9ChlNs3cZvu3q1rU+2RsyAHvtPsg698JoJzdC5JLGrYLsrZGXN1gu5xcBuEgWMb7FOaeGaPqjlZSqN7TQAdZ8B+QierXYoJHmyyN9sg1qtZTm0Ty19F7ToSQNZIA8U/2dhg1scySeJSzlxQQjyM+cGN7R3QPkh6uy2mSGN7oifl4Lzbe0XVa7qbDDKchxFsxAl1+A4ckqpVHNMMqEeZb4zYqPvLyjpXp51aY3w+yKWob7/iVY7Y9M7j4Fw+Ku6PE1mPc4FmUgEx2HOiezvBiJHMXMpoMDFybATzVOUKJNZU+3/0RO2BTIg5vvFC/+D6MkjOJM2Ij1C02IoEAeyN0AX9UFjH1Qwik4ZjYF2jZN3RvIkmN5WJJrSVG85Re5OzN4rZtGnBY+XSQ0Z2a6OOn1dT3K2p0PA9ioRH2gD7oVp6DURmLXEdhoEm7nE/rXPt9ncOK0OYbhOvd5rKi9UU9zIt8jF4jo/WZoM4/dmfLUeCuODrGjDqb80xpcgGx9y1bnO4gcgJ9T8krq0OrM1sS8F0kMGWw3WDb96hkx8dnTizueuzOYKkW1oc0ghp1sdQjMW/t0BxrU/Ql3wTujUbUkh4qjgRDh4/huSnaGEIrYciS3rZnhDH2PipwVyTK5J/Fpmtpu7I/m9A0LN7bxgzNcOy3VtteYG+fWE2d+shv1RmzfvGR2e7SfJZfaOKbiMSJP6qmSwxvAjhuJzeAXQjjYNidtU4gSTzgX80+6H9J8zzNOXU6Ra1rTZ1xYToTAHgha1KmXtDAIJaAAIjTkmz8HJdkPVuD/aaBplba0e9baM2LdpMo4nEurVsHjA54aDeGANbA+qCLDik+O2NSa17qVPEBwmG1YyGQRYCHEiZBki11pqxrMy/r3umZ9oaCft9yAxW3K4cQzEHswXg5iWiJn2r7tyqnYjVCtmyMO+jhzVc7DubRAOTKTUOctDu2dYuY0XDothnDs4nEHmWUo85Wg2RUdkLut6oCnTJLjlkE1CXGRuJI75XtTahE5sZSgcHZj5QtVeTLfgV9Gti08LiOuNZ1TsOaB1YBuReQ88OCH6X1Q6o+oGF4IblzZhECHGAbi3qjH9I3HNkLXgaOLQJtO9s62VDOkVZ+jKRF/aA3fydyaLS8Cu/0zmxasvyxawsSRBIbEE63t3JhUwjGzJvA1I3jN8fRHP29UEzSoiN+VtzxENSkhRyzV77OnDB1/RRWaMxjSbdy5SIXLns6KKgTw9VaCeHqobij9mYI1XgDSxcRuHzWpXpCuVbYRsbCF7pjTSdO/wDBaTKGaySdOJPAKOz6Aay2+bcIsFZhaZLi47iQO4Wsu6EFFUeZlyOcrLKFAiSfaOvLkOQVzBuUlZSAJjj5pmTSJYSl2uQk93BH4fFEgBtp3m1uQ+JhWfQM0AdlusASSf3idUSNjDUOIPO/IzK5pfN7OqEeKEjeixZmLXB5cTZxLQZMnM0A5vEojBbMqQ5rXsY2x7LGz3OBmYRtXAPa6WPfyE9mw/NkM8vbWEBxJIDgD2mkxBje02mNEjgVU2Q2Jg6uHJp1cuVzy5pEQ4uygbrGW+6E4xeEl0ZhES4c9355JDtjD13uzTZulwIBINuN/FCbPxlejUzPBeS10NkkF2jcx0byJSKMuqByT3YdjKxzZYuLyQYvv593uQb6Wbe538xA8MvwVuJ206uWueABuAm/fOoVr2n5Abl0xi+jmlJJ2hdgdmuZbrDA9kX4z2sxM8B4JjgsMXDKwXFi0WA7uAghRDCvGh7XF1Nwa4iLiQe/zKbhW0Kp39gulgv1b3uIbk+1IFtfgsThsM/FVarmgvdqYiWsBAYLmGgcOMozbdeqA4PeSw1Zc2TBzA3vc3GlxoveiW1WUM7qgdlfplA0DnSLkWXPNpv5HbhTS+GwPG7MdhcTBeCcgLTpq4g7zaxCd0KoqU8/EdoDiLTyIsZvaEm2ztRuJxLngGBTY24AM5nukQTGo3oXA1nNxLACCC1wcDvBLYnyNx8VJVyqJeXLjcjVUx2A1tobHcSTf4rJdGaLO1SqCKoecwNjAbAg8nA/eWqw1Vs3cMxi0kzGutz3/gSv27sUPBqN7NSwDhoe02M0cI11VU/BztBNHZjGuDhJI0k/BFaH+K+lrQDfySR20y00qNSpkeWg1HW/lAOgmdeXFMNvdJHMw4oZWgmSHtPaDB7RIOjjMTOpPBCVsHohitpU+sYwukzBABcbxaGg35J3sjoLSZiPpNQEvN20zo06S8bzG7QR5Q6D7DosotxAh9Vw13UzvY0bjxOpngVp21Z181VJCdizpP0YpYukWkBrwSWPFiHHWSNQYE+a+ObQwL6NR1N4ILTBB9D3L7w14CSdIujtLEw57QXCwO+OE7uRTWY1Z8kwONyQ06cRqJ96fdS5swInXn3p/wD+CqDYcNx0gWPOZRX9Fs/e80f2ha/TDYtpAAPE/n1Qjl9FqbBYRBJI8FkekmxxQe3LOVwtO4jUe5c84P7HXimq4iWFy9XKJc9wWCdVeGsEnfyHErb4HZppMDQHCBcgC53kq7YuxW0WACS4+0eJ+Sc028CfgF2QXA8/K+evAj6lwnLedQRHeQdy9aHNBmm6xPswZmDZaNoHCVPqwNYTPKR9oz+x3Pqk56dSkAf7wAZhf2YPLwWowuEA0gc9T5qNEtHM8USx/BTlJyKRgokxShSzjefNeX5+fyVlOmEg5xAIm3mg3YKCXU9b23cLymQpBRay8/kjgUJtAZhmIDKjmVA4OcbAggG+oOhXuIotdDw6JbZus6x7082tSpVKZbUtFwd7TuKUMwZDLFriIgkWtqng3/hkmu/InrYch5BEaacNflorsJSN5BHejqomDO7gBxiyspYVxMAEnuVIpXZCdrXgHdSUA2E1Gx6nADvKCr4VzTDoHf8A6KpKmjOdKYykmYyEkgTBZDm+ojuJWepYgmmA7USByElw/wASddMgercBvaRbidyR0x+qbOsfABcXqVR6nobeivCD9ZU/lHoV7hQTjBGopyO/NP8A9VDZ+tT+L3NCu2X/AOceeFNvrnUcf2/wvn+v+mjoAOdcSMkw4AWLjEWFrWPqrOpiILo0ySSDv/i3biqMIctVzTIJa0ib7yTf+YGN0rzatQZCJIOWW8JJgT6qxzeSlge6nnHVgHMRnYXODZMXnhG5IaYdXrkO3m8aBjLgeZHktHj3BtNtMQJ7PcAI+SzO0KVShV6wSA7fzPtN9JVccdNkZvZvNl7Kr4SsBlOSqC5rRcPDWy4gk7heea0nW5gHNNvzKxtbpfisVSZlpsc1jXMDgQ2JyjtHXRoBAifGEy6M4WrRYTUIhxJyDdPDwi29NVAmaEVbz5fgFJ7pCHc7eLheVKuUS4wBx3BBoLibX/JHA8+BVJe0HeqcSX1Yy9mn9o6ujgNwXhOv5PuWpGMsdiBzWf6ZvHUjjmEeTpTgOk/nv+CzHTOvem3+J3uA+KWekxsf2Rm5XLxerjO0+sMc0g2ymN0/BdTmbaWUBVkhpGt54d/mryxdLZ55fB/0hU1bEKbahCvo4PN7R8lhp7QfBFpTKk4bx+eahRw4GiJDR4rGaewu6gFcYFmgT6KLmOAWUBNtA7ifFdUpRebrzD1CZG8cN6uZTKAKauHzN8NQk+IMtIFibSdBKdVwWtN7Hd70up74Fr3g5Y8fFdGJaOfK9gFGmWQXtuABFjwuOVlbBLg4HtazNx4DlyVr33ykZou0i5juVpwLCAQ4g8vcZW1TsaLtUeP2m6wjMYkzAjhPA74i0hVYPazKpLDZw3ZgQTezZ1NtFKps+oSYGYG+awM75HM3QOH2C9lVrnt7LZMyDc2Gl96inPl0dbjj4XezKfpDA0aLuImN4BkmEidhzTYGnVogjnN/VOenodNN4MQ6o0nUWaHeNmlWV9nVHtzhpMjOe6MxPqo+ots6vSKKRltmn+0/jPuCv2Of6xWPJgGvAcL71Rs42ceL3e9FdHqRNWq6DHWZZ3WYDHolx9sTN1/o2axwrNy5Q0Og6gz1Y0ECN6ltKXEN7JBdod2QSTMGNRp3KFZhhx0iHDUz2RBBNyLEXnvVTBmfJMgNHm694tb43VTnBHVXVHkutltbSRrdaCnhxVoxUbLCN+rhuy/Zvv196UYbB9uCRDnanTWYPom+2cb1TAGxnjsAhxByxqG3iSLqsGSkZtpqYGrnpHrKU3vLYmBmI38HrS1+kxq0M+HFx7QPtM49nf36d6TUMfTZTzsDQGwx9ICwzWLHDnBjf3oWrgjT/rOCJLB/aU9TT4tcPrM/1Wp32BrOgtasabxX9jWm5xOYySXC9yN4POyaPpZnS8yAeyPqjmQdT3pF0f6Q0H0xctcDen2nOk3JbqSPcg9sbezvcx1mCxDajQZIEZrS1wO4+RWmxTekaXFbR+q0E84J8uKBbUJ3Hx/MpVg+kQfh3tLTnawjvA7M98EX+aRYzpPRfh+raXdYBcQbaz2tDqjlQV+m16yOQ1v+PeVh+kmJD65gyAALfePvS9tEvBGZxcQSL2G4zN5u2FQCpZJaoriW7JyuUcy5QOk+wUNm1QZLbnnoOCOpYR31gfKycsVgaFezgE7cH+75K0NjlzTUNVnVE8FtgKhWC9DydxRpwgn7J5aKXVZdR4hAFNEDhfmiCGkab4IVbmBRBO78/kIA4Ug0yDHerDiGjUhVkwq/o83vPJao2FnmJfnNjb3qD6Ljobb9DPdeyn9GjT5KWUj7XoVVOlRNwTdldLDZTN/GERUr2v7gfgoFx0uPRRI8VgySXR51g3T3xbwhC4vEAAwT5lGOojh6D8En2w0tbHHSOKYwwnTPEmBTETLnHWT2XU2xA/ekzG5aCk7LQdyon/AFiukWP/rbrT2GAX0Bkn1K1uPfFCrypH3QuTI/kej6dfEwmzB+r8XH1KZU6baFPrmtl2pgSSSOA1sd6S7Nxw6oTO/3lNq+1qFSiabw8QBEOIzRwOSB4lZjVNiZdpDalj89AOFJxcRBho8AZPZ1SrB7dAeaTqYLvaJubWGsbojTcrcF0mw9OiGgVhu7WQnSNzpKXU69OnWzis5wcQ4NcBDSOYPZVqRzOxviNrsYJc1kcQ468DayCoY4EwxgJiXEGSG6jWM2o4KnG4tuJdlaCHAXkNdbTXRwvz0RVHD02kkDtRBJJFrTAiBYo4N9C+9CCaltmdwlVzjiAzMcxDg0RLoeT4GJumPRzaPV1HVGPcH6uY6Cyo0xInUEGRvvBRmBwDKbi5rIMa5p3H97+JA47BZKxez6wMjcDJk+MSnca2SjmUtENp0sz3VaeVuY5srLAd3P38tEJTxIdbQ9+qlW2z1fsRmiCQBbf4md/JKm1dTedUdlE2naH1Go9oIabERb88hdIMbRyPInW/cmWE2nmAB146E98ar3HUA8A7x3aaws6NbbOwu0XNptAN3WJN7ST7o8lHMhsNUDzERkHhYfgrQ5RmXxdFkrlDMuSFbP0exSaVRTdKm42VTjCaAkooqqlAAV0INKKrdD3SiCAQvGjcVBpi35haYUVcPGlx7lzeUIrPxSvFY5onIJO87vxKdRbElNR7JurNJu4SOYELusb9oeYSa69hX4I5/eY5biWfab5qX0xn2m+BSWF6EcEHvSGztqN4+QJ/Bc7FNdES3jImfLRLAphy3gjHlkNRQm7XtngD8Eg2+4wd0XjnJb8irsTUhpPIpZtXHThg9x/u3tJO7Loe/5pZKiuOfI+Yvw7KtR9Zzy28saWPdnaJy3FmiABdONpdIs1Co2B2mx8Ugp1HGj2jJa3LPENsChcRXOQjl8152S+Wj2PT0ouxjguiLzQpvbXwxLmglprNa5s3g5t6jU6NVgcrXUnu4Mq03EeRU8ISKbe4KT0+iCbFuK2DWaJLRA1IeyB3mbJXXDgYkeYPuKntitUNQjKS1oBBAJ1AEk95hBtY4xAVFBNEZZGmN9gVD1hmN3PU7/ACWirUTAy3EQTcHQCbW3LKbLpva+Y7JBBNvD1WqpVoa2dYE/nwVY/iOTK/lcl2VuHP8AD2v8xHkqKpmSb2OvxRR0Jgd5UH23fn8j1W0yfJLSQmxGEzB8BsQHMNrPHZLe4iD4pQame8XMWA3xBMc9fFaDbOJcKTg32jYd2/xj3rNOqFjWxYodFcbdbLTj4s0SeJi3cB8UyfXJF7xAn0HuQuGxAqAEgEjXlwib+qtdWO63db11UW6OuKvZ5V7MiIcdRvA58zb8lDl6k4Kp+GnWfNZ2NdIgcaOK5S/o8c1yKQvJn6Lo1kYKkhIqNaDF49yZUXb0xEZtKIp1YQNEyiQ2yDQ1RrMJbaztxVWHq7kQCjoDOVC6TmJLue7uGgXjUy2vhtHDuPwS1o3aLshK0cM4cWRqUt48VwarWncohsdycQrhehqnC7Kgw8AUgF6GqYagBftV8U44n8VhOl+Pd9HbQH945wmdAMjjH3fVbTbdS7Rwuvn3Se+IpXtkcR3yJ9IUcrqJ04FckKjQ7OUWtAQNLBOc4Zx2RzsTuTWF5lXAeouqJsXtUryF44SgygKtXh5a2RLADG8F1gfuk+CB2lTLAHN73NI1Gsh3ddHVsKcwc3UWImJGuu4/NUYum90tyw02zEiQNNxuYPJVjIjKLsuYBAjSLeN0R9LsLaADUcIVAECB3KJSqTXRsscZdnrsQRNhB5nv+fmVH6c4aR6qLgqnNTc2J7MPwrr1yRLjMCyT4pth+e5NMS2GlCspSCfDvH5KZPVmOPhC+jULTI8U1pkESN6V1qeUx5HiNytwWJymDofTmhq9hF1pjLKpZV7K4FTLHmVcvV6g0+3UUVg965cnZzDClqiWrlyDSTdUYF6uQwBsd7BSR/tBcuTxO70/1Z6wW8Vx1P54LlyrDsz1iXtkly5crngEwvVy5AGc2+e2e5fOtsO/rndSbHKbmPFcuUM31Oz0/aPXLmrly4D0iwqLly5BjOYFU/evFyYVlJUHLlyAKyoOXLlqFBcf7PiFDCex4lcuT/xE/kBY8dlve5ArlydE5DfBn9WO5XU9AuXKRZE1y5cg0//Z">
            <a:extLst>
              <a:ext uri="{FF2B5EF4-FFF2-40B4-BE49-F238E27FC236}">
                <a16:creationId xmlns:a16="http://schemas.microsoft.com/office/drawing/2014/main" id="{D1D37900-12E1-4EA8-A938-53B7A43687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893763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400"/>
          </a:p>
        </p:txBody>
      </p:sp>
      <p:pic>
        <p:nvPicPr>
          <p:cNvPr id="100359" name="圖片 8" descr="substation 2.gif">
            <a:extLst>
              <a:ext uri="{FF2B5EF4-FFF2-40B4-BE49-F238E27FC236}">
                <a16:creationId xmlns:a16="http://schemas.microsoft.com/office/drawing/2014/main" id="{47DE6425-7923-4D30-A86A-9BE83B75E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429000"/>
            <a:ext cx="52578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41074159-105D-4782-B0B9-40E32E1AD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651125"/>
            <a:ext cx="7847013" cy="3444875"/>
          </a:xfrm>
        </p:spPr>
        <p:txBody>
          <a:bodyPr/>
          <a:lstStyle/>
          <a:p>
            <a:pPr eaLnBrk="1" hangingPunct="1"/>
            <a:r>
              <a:rPr lang="zh-TW" altLang="en-US" sz="2400" b="1">
                <a:solidFill>
                  <a:srgbClr val="009900"/>
                </a:solidFill>
              </a:rPr>
              <a:t>鶯歌鳳鳴國中擔心高壓電導致流產（</a:t>
            </a:r>
            <a:r>
              <a:rPr lang="en-US" altLang="zh-TW" sz="2400" b="1">
                <a:solidFill>
                  <a:srgbClr val="009900"/>
                </a:solidFill>
              </a:rPr>
              <a:t>4</a:t>
            </a:r>
            <a:r>
              <a:rPr lang="zh-TW" altLang="en-US" sz="2400" b="1">
                <a:solidFill>
                  <a:srgbClr val="009900"/>
                </a:solidFill>
              </a:rPr>
              <a:t>年來</a:t>
            </a:r>
            <a:r>
              <a:rPr lang="en-US" altLang="zh-TW" sz="2400" b="1">
                <a:solidFill>
                  <a:srgbClr val="009900"/>
                </a:solidFill>
              </a:rPr>
              <a:t>16</a:t>
            </a:r>
            <a:r>
              <a:rPr lang="zh-TW" altLang="en-US" sz="2400" b="1">
                <a:solidFill>
                  <a:srgbClr val="009900"/>
                </a:solidFill>
              </a:rPr>
              <a:t>人流產），輻射安全促進會檢測，只一毫高斯 </a:t>
            </a:r>
            <a:r>
              <a:rPr lang="en-US" altLang="zh-TW" sz="1200" b="1"/>
              <a:t>《</a:t>
            </a:r>
            <a:r>
              <a:rPr lang="zh-TW" altLang="en-US" sz="1200" b="1"/>
              <a:t>聯合報</a:t>
            </a:r>
            <a:r>
              <a:rPr lang="en-US" altLang="zh-TW" sz="1200" b="1"/>
              <a:t>》2002</a:t>
            </a:r>
            <a:r>
              <a:rPr lang="zh-TW" altLang="en-US" sz="1200" b="1"/>
              <a:t>年</a:t>
            </a:r>
          </a:p>
          <a:p>
            <a:pPr eaLnBrk="1" hangingPunct="1"/>
            <a:endParaRPr lang="zh-TW" altLang="en-US" sz="1400" b="1">
              <a:solidFill>
                <a:srgbClr val="009900"/>
              </a:solidFill>
            </a:endParaRPr>
          </a:p>
          <a:p>
            <a:pPr eaLnBrk="1" hangingPunct="1"/>
            <a:r>
              <a:rPr lang="zh-TW" altLang="en-US" sz="2400" b="1">
                <a:solidFill>
                  <a:srgbClr val="00CC00"/>
                </a:solidFill>
              </a:rPr>
              <a:t>鄰近的鳳鳴國小高壓電塔在校園內（操場），且更高電壓（</a:t>
            </a:r>
            <a:r>
              <a:rPr lang="en-US" altLang="zh-TW" sz="2400" b="1">
                <a:solidFill>
                  <a:srgbClr val="00CC00"/>
                </a:solidFill>
              </a:rPr>
              <a:t>16 vs.2</a:t>
            </a:r>
            <a:r>
              <a:rPr lang="zh-TW" altLang="en-US" sz="2400" b="1">
                <a:solidFill>
                  <a:srgbClr val="00CC00"/>
                </a:solidFill>
              </a:rPr>
              <a:t>萬伏特），卻無女師流產 </a:t>
            </a:r>
            <a:r>
              <a:rPr lang="en-US" altLang="zh-TW" sz="1200" b="1"/>
              <a:t>《</a:t>
            </a:r>
            <a:r>
              <a:rPr lang="zh-TW" altLang="en-US" sz="1200" b="1"/>
              <a:t>中國時報</a:t>
            </a:r>
            <a:r>
              <a:rPr lang="en-US" altLang="zh-TW" sz="1200" b="1"/>
              <a:t>》2006</a:t>
            </a:r>
            <a:r>
              <a:rPr lang="zh-TW" altLang="en-US" sz="1200" b="1"/>
              <a:t>年</a:t>
            </a:r>
            <a:r>
              <a:rPr lang="zh-TW" altLang="en-US" sz="2400">
                <a:solidFill>
                  <a:srgbClr val="00CC00"/>
                </a:solidFill>
              </a:rPr>
              <a:t> </a:t>
            </a:r>
          </a:p>
        </p:txBody>
      </p:sp>
      <p:pic>
        <p:nvPicPr>
          <p:cNvPr id="101379" name="圖片 1">
            <a:extLst>
              <a:ext uri="{FF2B5EF4-FFF2-40B4-BE49-F238E27FC236}">
                <a16:creationId xmlns:a16="http://schemas.microsoft.com/office/drawing/2014/main" id="{8576DB82-7BA4-47CF-9B9A-23E3F882D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4724400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圖片 2">
            <a:extLst>
              <a:ext uri="{FF2B5EF4-FFF2-40B4-BE49-F238E27FC236}">
                <a16:creationId xmlns:a16="http://schemas.microsoft.com/office/drawing/2014/main" id="{9BDA467B-51EB-4DA7-BC31-C290BD6FB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4724400"/>
            <a:ext cx="297338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圖片 3">
            <a:extLst>
              <a:ext uri="{FF2B5EF4-FFF2-40B4-BE49-F238E27FC236}">
                <a16:creationId xmlns:a16="http://schemas.microsoft.com/office/drawing/2014/main" id="{DAEF0EB0-0941-4B10-8F2B-0F9A0B784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4724400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2" name="文字方塊 4">
            <a:extLst>
              <a:ext uri="{FF2B5EF4-FFF2-40B4-BE49-F238E27FC236}">
                <a16:creationId xmlns:a16="http://schemas.microsoft.com/office/drawing/2014/main" id="{17CBFE69-2C3E-4941-AC1E-EB3058E45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20713"/>
            <a:ext cx="84248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-2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5400" b="1"/>
              <a:t>地下化？</a:t>
            </a:r>
            <a:r>
              <a:rPr lang="zh-TW" altLang="en-US" sz="2800" b="1"/>
              <a:t>更近人、電磁波更大。只因心驚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050">
            <a:extLst>
              <a:ext uri="{FF2B5EF4-FFF2-40B4-BE49-F238E27FC236}">
                <a16:creationId xmlns:a16="http://schemas.microsoft.com/office/drawing/2014/main" id="{5A98E3F7-B73C-4E8C-B5B8-1674F67D6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135938" cy="1143000"/>
          </a:xfrm>
        </p:spPr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-3</a:t>
            </a:r>
            <a:endParaRPr lang="zh-TW" altLang="en-US" sz="6600" b="1">
              <a:solidFill>
                <a:srgbClr val="FF0000"/>
              </a:solidFill>
            </a:endParaRPr>
          </a:p>
        </p:txBody>
      </p:sp>
      <p:sp>
        <p:nvSpPr>
          <p:cNvPr id="103427" name="Rectangle 2051">
            <a:extLst>
              <a:ext uri="{FF2B5EF4-FFF2-40B4-BE49-F238E27FC236}">
                <a16:creationId xmlns:a16="http://schemas.microsoft.com/office/drawing/2014/main" id="{472EFA36-D26A-4539-A574-FF4F9DB36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05038"/>
            <a:ext cx="7772400" cy="3890962"/>
          </a:xfrm>
        </p:spPr>
        <p:txBody>
          <a:bodyPr/>
          <a:lstStyle/>
          <a:p>
            <a:pPr eaLnBrk="1" hangingPunct="1"/>
            <a:r>
              <a:rPr lang="zh-TW" altLang="en-US" sz="4400" b="1">
                <a:solidFill>
                  <a:srgbClr val="009900"/>
                </a:solidFill>
              </a:rPr>
              <a:t>基地台↓  → 電磁波↑ </a:t>
            </a:r>
            <a:r>
              <a:rPr lang="zh-TW" altLang="en-US" sz="1800" b="1"/>
              <a:t>不射在中小學？</a:t>
            </a:r>
            <a:endParaRPr lang="en-US" altLang="zh-TW" sz="1800" b="1"/>
          </a:p>
        </p:txBody>
      </p:sp>
      <p:pic>
        <p:nvPicPr>
          <p:cNvPr id="103428" name="圖片 5" descr="imagesCAP.jpg">
            <a:extLst>
              <a:ext uri="{FF2B5EF4-FFF2-40B4-BE49-F238E27FC236}">
                <a16:creationId xmlns:a16="http://schemas.microsoft.com/office/drawing/2014/main" id="{483E11C1-AD22-473E-A619-BDD81573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644900"/>
            <a:ext cx="3816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94D69F5F-C1F5-48C5-BCB9-E077F8D85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135938" cy="1143000"/>
          </a:xfrm>
        </p:spPr>
        <p:txBody>
          <a:bodyPr/>
          <a:lstStyle/>
          <a:p>
            <a:pPr eaLnBrk="1" hangingPunct="1"/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-4</a:t>
            </a:r>
            <a:endParaRPr lang="en-US" altLang="zh-TW" sz="2800" b="1">
              <a:solidFill>
                <a:schemeClr val="tx1"/>
              </a:solidFill>
            </a:endParaRP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49506164-5AE9-493F-9192-19FFFFA7F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76475"/>
            <a:ext cx="3657600" cy="38195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00B050"/>
                </a:solidFill>
                <a:latin typeface="新細明體" panose="02020500000000000000" pitchFamily="18" charset="-120"/>
              </a:rPr>
              <a:t>  </a:t>
            </a:r>
            <a:r>
              <a:rPr lang="zh-TW" altLang="en-US" sz="5400" b="1">
                <a:solidFill>
                  <a:srgbClr val="00B050"/>
                </a:solidFill>
                <a:latin typeface="新細明體" panose="02020500000000000000" pitchFamily="18" charset="-120"/>
              </a:rPr>
              <a:t>可目視</a:t>
            </a:r>
            <a:endParaRPr lang="en-US" altLang="zh-TW" sz="5400" b="1">
              <a:solidFill>
                <a:srgbClr val="00B050"/>
              </a:solidFill>
              <a:latin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9933FF"/>
                </a:solidFill>
                <a:latin typeface="新細明體" panose="02020500000000000000" pitchFamily="18" charset="-120"/>
              </a:rPr>
              <a:t>     因光自由進出</a:t>
            </a:r>
            <a:endParaRPr lang="en-US" altLang="zh-TW" sz="3600" b="1">
              <a:solidFill>
                <a:srgbClr val="9933FF"/>
              </a:solidFill>
              <a:latin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zh-TW" altLang="en-US" sz="3600" b="1">
                <a:solidFill>
                  <a:srgbClr val="9933FF"/>
                </a:solidFill>
                <a:latin typeface="新細明體" panose="02020500000000000000" pitchFamily="18" charset="-120"/>
              </a:rPr>
              <a:t>     但微波出不來</a:t>
            </a:r>
            <a:endParaRPr lang="en-US" altLang="zh-TW" sz="3600" b="1">
              <a:solidFill>
                <a:srgbClr val="9933FF"/>
              </a:solidFill>
              <a:latin typeface="新細明體" panose="02020500000000000000" pitchFamily="18" charset="-120"/>
            </a:endParaRPr>
          </a:p>
          <a:p>
            <a:pPr eaLnBrk="1" hangingPunct="1"/>
            <a:endParaRPr lang="en-US" altLang="zh-TW" sz="2000" b="1">
              <a:solidFill>
                <a:srgbClr val="00B05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2000" b="1">
                <a:solidFill>
                  <a:srgbClr val="00B050"/>
                </a:solidFill>
                <a:latin typeface="新細明體" panose="02020500000000000000" pitchFamily="18" charset="-120"/>
              </a:rPr>
              <a:t>爐門金屬網窗尺寸遠小於微波波長</a:t>
            </a:r>
            <a:r>
              <a:rPr lang="en-US" altLang="zh-TW" sz="2000" b="1">
                <a:solidFill>
                  <a:srgbClr val="00B050"/>
                </a:solidFill>
              </a:rPr>
              <a:t>12</a:t>
            </a:r>
            <a:r>
              <a:rPr lang="zh-TW" altLang="en-US" sz="2000" b="1">
                <a:solidFill>
                  <a:srgbClr val="00B050"/>
                </a:solidFill>
                <a:latin typeface="新細明體" panose="02020500000000000000" pitchFamily="18" charset="-120"/>
              </a:rPr>
              <a:t>公分，效果猶如堅實金屬壁</a:t>
            </a:r>
            <a:endParaRPr lang="en-US" altLang="zh-TW" sz="2000">
              <a:solidFill>
                <a:srgbClr val="00B050"/>
              </a:solidFill>
            </a:endParaRPr>
          </a:p>
        </p:txBody>
      </p:sp>
      <p:pic>
        <p:nvPicPr>
          <p:cNvPr id="104452" name="Picture 5" descr="image002">
            <a:extLst>
              <a:ext uri="{FF2B5EF4-FFF2-40B4-BE49-F238E27FC236}">
                <a16:creationId xmlns:a16="http://schemas.microsoft.com/office/drawing/2014/main" id="{FABD578B-AEDB-4BCD-97FC-7925454B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86000"/>
            <a:ext cx="40957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標題 1">
            <a:extLst>
              <a:ext uri="{FF2B5EF4-FFF2-40B4-BE49-F238E27FC236}">
                <a16:creationId xmlns:a16="http://schemas.microsoft.com/office/drawing/2014/main" id="{E9199BB3-80E7-47F7-8B60-0362A0F2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>
                <a:solidFill>
                  <a:srgbClr val="0000FF"/>
                </a:solidFill>
              </a:rPr>
              <a:t>正確知識的重要性</a:t>
            </a:r>
            <a:r>
              <a:rPr lang="en-US" altLang="zh-TW" sz="6600" b="1">
                <a:solidFill>
                  <a:srgbClr val="0000FF"/>
                </a:solidFill>
              </a:rPr>
              <a:t>-5</a:t>
            </a:r>
            <a:endParaRPr lang="zh-TW" altLang="en-US" sz="6600" b="1">
              <a:solidFill>
                <a:srgbClr val="3333FF"/>
              </a:solidFill>
            </a:endParaRPr>
          </a:p>
        </p:txBody>
      </p:sp>
      <p:sp>
        <p:nvSpPr>
          <p:cNvPr id="106499" name="內容版面配置區 2">
            <a:extLst>
              <a:ext uri="{FF2B5EF4-FFF2-40B4-BE49-F238E27FC236}">
                <a16:creationId xmlns:a16="http://schemas.microsoft.com/office/drawing/2014/main" id="{E3EE6B13-5D6C-4ACC-8CA7-64100CA3F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花錢：手機貼片</a:t>
            </a:r>
            <a:r>
              <a:rPr lang="zh-TW" altLang="en-US" sz="1600" b="1">
                <a:solidFill>
                  <a:srgbClr val="009900"/>
                </a:solidFill>
              </a:rPr>
              <a:t>與</a:t>
            </a:r>
            <a:r>
              <a:rPr lang="zh-TW" altLang="en-US" b="1">
                <a:solidFill>
                  <a:srgbClr val="009900"/>
                </a:solidFill>
              </a:rPr>
              <a:t>藍芽</a:t>
            </a:r>
            <a:r>
              <a:rPr lang="zh-TW" altLang="en-US" sz="1600" b="1">
                <a:solidFill>
                  <a:srgbClr val="009900"/>
                </a:solidFill>
              </a:rPr>
              <a:t>反效</a:t>
            </a:r>
            <a:r>
              <a:rPr lang="zh-TW" altLang="en-US" b="1">
                <a:solidFill>
                  <a:srgbClr val="009900"/>
                </a:solidFill>
              </a:rPr>
              <a:t>、仙人掌、塗漆</a:t>
            </a:r>
          </a:p>
        </p:txBody>
      </p:sp>
      <p:pic>
        <p:nvPicPr>
          <p:cNvPr id="106500" name="Picture 2" descr="C:\Users\lin\Pictures\pu.jpg">
            <a:extLst>
              <a:ext uri="{FF2B5EF4-FFF2-40B4-BE49-F238E27FC236}">
                <a16:creationId xmlns:a16="http://schemas.microsoft.com/office/drawing/2014/main" id="{BCC5AC0A-D540-4796-9A62-9D04E5FE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214688"/>
            <a:ext cx="2678113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3">
            <a:extLst>
              <a:ext uri="{FF2B5EF4-FFF2-40B4-BE49-F238E27FC236}">
                <a16:creationId xmlns:a16="http://schemas.microsoft.com/office/drawing/2014/main" id="{B5FD1614-065C-44D0-A483-FDA5B6DF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3214688"/>
            <a:ext cx="7429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4" descr="C:\Users\lin\Pictures\bt.jpg">
            <a:extLst>
              <a:ext uri="{FF2B5EF4-FFF2-40B4-BE49-F238E27FC236}">
                <a16:creationId xmlns:a16="http://schemas.microsoft.com/office/drawing/2014/main" id="{4C5BFC9F-EBDE-4F52-8BB0-5BEBD78F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4583113"/>
            <a:ext cx="727075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>
            <a:extLst>
              <a:ext uri="{FF2B5EF4-FFF2-40B4-BE49-F238E27FC236}">
                <a16:creationId xmlns:a16="http://schemas.microsoft.com/office/drawing/2014/main" id="{073703EE-50A5-4C4F-AE6D-3564C781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214688"/>
            <a:ext cx="3643312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標題 1">
            <a:extLst>
              <a:ext uri="{FF2B5EF4-FFF2-40B4-BE49-F238E27FC236}">
                <a16:creationId xmlns:a16="http://schemas.microsoft.com/office/drawing/2014/main" id="{7DC8C91C-ABB7-4751-A99B-90E4919E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7523" name="內容版面配置區 3">
            <a:extLst>
              <a:ext uri="{FF2B5EF4-FFF2-40B4-BE49-F238E27FC236}">
                <a16:creationId xmlns:a16="http://schemas.microsoft.com/office/drawing/2014/main" id="{FA607B3A-91A4-4D18-B74E-CF500B73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3663950"/>
            <a:ext cx="2808287" cy="2806700"/>
          </a:xfrm>
        </p:spPr>
      </p:pic>
      <p:pic>
        <p:nvPicPr>
          <p:cNvPr id="107524" name="圖片 6">
            <a:extLst>
              <a:ext uri="{FF2B5EF4-FFF2-40B4-BE49-F238E27FC236}">
                <a16:creationId xmlns:a16="http://schemas.microsoft.com/office/drawing/2014/main" id="{2D1C0E5D-AF0A-413D-9331-38F7ACF78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520700"/>
            <a:ext cx="22955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 descr="窗簾">
            <a:extLst>
              <a:ext uri="{FF2B5EF4-FFF2-40B4-BE49-F238E27FC236}">
                <a16:creationId xmlns:a16="http://schemas.microsoft.com/office/drawing/2014/main" id="{D8D418F2-3081-42A6-9E0B-812879D9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2365375"/>
            <a:ext cx="2951163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內容版面配置區 3">
            <a:extLst>
              <a:ext uri="{FF2B5EF4-FFF2-40B4-BE49-F238E27FC236}">
                <a16:creationId xmlns:a16="http://schemas.microsoft.com/office/drawing/2014/main" id="{DC7B8BDE-EE58-4C38-A0D1-7D132D450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4441825"/>
            <a:ext cx="253523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圖片 4">
            <a:extLst>
              <a:ext uri="{FF2B5EF4-FFF2-40B4-BE49-F238E27FC236}">
                <a16:creationId xmlns:a16="http://schemas.microsoft.com/office/drawing/2014/main" id="{54B0156B-37B7-482F-AB36-736779FB9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20913"/>
            <a:ext cx="25209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8" name="內容版面配置區 3">
            <a:extLst>
              <a:ext uri="{FF2B5EF4-FFF2-40B4-BE49-F238E27FC236}">
                <a16:creationId xmlns:a16="http://schemas.microsoft.com/office/drawing/2014/main" id="{BDB1553D-F08B-4E39-900C-2D5352013A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530225"/>
            <a:ext cx="28702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9" name="圖片 1">
            <a:extLst>
              <a:ext uri="{FF2B5EF4-FFF2-40B4-BE49-F238E27FC236}">
                <a16:creationId xmlns:a16="http://schemas.microsoft.com/office/drawing/2014/main" id="{D96B1F83-5747-40E1-A826-3A8B1A78C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30225"/>
            <a:ext cx="2535237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標題 1">
            <a:extLst>
              <a:ext uri="{FF2B5EF4-FFF2-40B4-BE49-F238E27FC236}">
                <a16:creationId xmlns:a16="http://schemas.microsoft.com/office/drawing/2014/main" id="{4D0DAB9E-4DEA-4198-B093-AEB82C75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9600" b="1">
                <a:solidFill>
                  <a:srgbClr val="C00000"/>
                </a:solidFill>
              </a:rPr>
              <a:t>討論</a:t>
            </a:r>
          </a:p>
        </p:txBody>
      </p:sp>
      <p:sp>
        <p:nvSpPr>
          <p:cNvPr id="108547" name="內容版面配置區 2">
            <a:extLst>
              <a:ext uri="{FF2B5EF4-FFF2-40B4-BE49-F238E27FC236}">
                <a16:creationId xmlns:a16="http://schemas.microsoft.com/office/drawing/2014/main" id="{F686EA20-6755-4770-8F3B-C89CCAFF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8548" name="圖片 3">
            <a:extLst>
              <a:ext uri="{FF2B5EF4-FFF2-40B4-BE49-F238E27FC236}">
                <a16:creationId xmlns:a16="http://schemas.microsoft.com/office/drawing/2014/main" id="{FAE9BCE7-0C54-4268-8D67-2C4883007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1200"/>
            <a:ext cx="6192837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31DA2549-FA9B-44F9-BCDB-D8080C2A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6600" b="1">
                <a:solidFill>
                  <a:srgbClr val="3333FF"/>
                </a:solidFill>
              </a:rPr>
              <a:t>惡性循環</a:t>
            </a:r>
            <a:r>
              <a:rPr lang="zh-TW" altLang="en-US" sz="6600" b="1">
                <a:solidFill>
                  <a:srgbClr val="3333FF"/>
                </a:solidFill>
              </a:rPr>
              <a:t> </a:t>
            </a:r>
            <a:r>
              <a:rPr lang="zh-TW" altLang="zh-TW" sz="3200" b="1">
                <a:solidFill>
                  <a:srgbClr val="3333FF"/>
                </a:solidFill>
              </a:rPr>
              <a:t>媒體威力</a:t>
            </a:r>
            <a:r>
              <a:rPr lang="zh-TW" altLang="en-US" sz="3200" b="1">
                <a:solidFill>
                  <a:srgbClr val="3333FF"/>
                </a:solidFill>
              </a:rPr>
              <a:t>＋</a:t>
            </a:r>
            <a:r>
              <a:rPr lang="zh-TW" altLang="zh-TW" sz="3200" b="1">
                <a:solidFill>
                  <a:srgbClr val="3333FF"/>
                </a:solidFill>
              </a:rPr>
              <a:t>公眾認知</a:t>
            </a:r>
            <a:endParaRPr lang="zh-TW" altLang="en-US" sz="3200">
              <a:solidFill>
                <a:srgbClr val="3333FF"/>
              </a:solidFill>
            </a:endParaRPr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5B2427AE-38AE-41B5-B5E0-0D1F1603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環團喜歡引用外國偏激的個案，在國內廣為宣傳，媒體喜歡聳動新聞，樂於</a:t>
            </a:r>
            <a:r>
              <a:rPr lang="zh-TW" altLang="en-US" b="1">
                <a:solidFill>
                  <a:srgbClr val="009900"/>
                </a:solidFill>
              </a:rPr>
              <a:t>傳</a:t>
            </a:r>
            <a:r>
              <a:rPr lang="zh-TW" altLang="zh-TW" b="1">
                <a:solidFill>
                  <a:srgbClr val="009900"/>
                </a:solidFill>
              </a:rPr>
              <a:t>播，弄得社會恐慌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環團</a:t>
            </a:r>
            <a:r>
              <a:rPr lang="zh-TW" altLang="zh-TW" b="1">
                <a:solidFill>
                  <a:srgbClr val="009900"/>
                </a:solidFill>
              </a:rPr>
              <a:t>又引用媒體的負面報導和民眾抗爭，引發更多恐慌</a:t>
            </a:r>
            <a:endParaRPr lang="zh-TW" altLang="en-US">
              <a:solidFill>
                <a:srgbClr val="009900"/>
              </a:solidFill>
            </a:endParaRPr>
          </a:p>
        </p:txBody>
      </p:sp>
      <p:pic>
        <p:nvPicPr>
          <p:cNvPr id="11268" name="圖片 2">
            <a:extLst>
              <a:ext uri="{FF2B5EF4-FFF2-40B4-BE49-F238E27FC236}">
                <a16:creationId xmlns:a16="http://schemas.microsoft.com/office/drawing/2014/main" id="{55403552-5CBD-444A-BA03-9239F5DFC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295775"/>
            <a:ext cx="2533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標題 1">
            <a:extLst>
              <a:ext uri="{FF2B5EF4-FFF2-40B4-BE49-F238E27FC236}">
                <a16:creationId xmlns:a16="http://schemas.microsoft.com/office/drawing/2014/main" id="{350938F4-3599-4D8F-BF7F-5023DAE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怎麼看反對者？</a:t>
            </a:r>
          </a:p>
        </p:txBody>
      </p:sp>
      <p:sp>
        <p:nvSpPr>
          <p:cNvPr id="130051" name="內容版面配置區 2">
            <a:extLst>
              <a:ext uri="{FF2B5EF4-FFF2-40B4-BE49-F238E27FC236}">
                <a16:creationId xmlns:a16="http://schemas.microsoft.com/office/drawing/2014/main" id="{2F6A452C-5097-417E-9480-B3849FDD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009900"/>
                </a:solidFill>
              </a:rPr>
              <a:t>民吾同胞物吾與也</a:t>
            </a:r>
            <a:endParaRPr lang="en-US" altLang="zh-TW" b="1">
              <a:solidFill>
                <a:srgbClr val="009900"/>
              </a:solidFill>
            </a:endParaRPr>
          </a:p>
          <a:p>
            <a:pPr>
              <a:buFontTx/>
              <a:buNone/>
            </a:pPr>
            <a:r>
              <a:rPr lang="zh-TW" altLang="en-US" sz="2000" b="1">
                <a:solidFill>
                  <a:srgbClr val="009900"/>
                </a:solidFill>
              </a:rPr>
              <a:t>         （視人民為同胞，視萬物為同類）</a:t>
            </a:r>
            <a:endParaRPr lang="en-US" altLang="zh-TW" sz="2000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欠缺知識、作繭自縛、草木皆兵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情有愛憎，憎者惟見其惡，愛者止見其善。愛憎之間所宜詳慎  </a:t>
            </a:r>
            <a:r>
              <a:rPr lang="zh-TW" altLang="en-US" sz="2000" b="1">
                <a:solidFill>
                  <a:srgbClr val="009900"/>
                </a:solidFill>
              </a:rPr>
              <a:t>（唐朝魏徵）</a:t>
            </a:r>
          </a:p>
        </p:txBody>
      </p:sp>
      <p:pic>
        <p:nvPicPr>
          <p:cNvPr id="109572" name="圖片 1">
            <a:extLst>
              <a:ext uri="{FF2B5EF4-FFF2-40B4-BE49-F238E27FC236}">
                <a16:creationId xmlns:a16="http://schemas.microsoft.com/office/drawing/2014/main" id="{16C3EB8F-DB49-49CE-86FE-F911CB27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749800"/>
            <a:ext cx="2659062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7445D8A7-1D3D-4D3B-BE4A-80A87D338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9600" b="1">
                <a:solidFill>
                  <a:srgbClr val="3333FF"/>
                </a:solidFill>
                <a:cs typeface="Times New Roman" panose="02020603050405020304" pitchFamily="18" charset="0"/>
              </a:rPr>
              <a:t>尊重專業</a:t>
            </a:r>
            <a:r>
              <a:rPr lang="zh-TW" altLang="en-US" sz="9600" b="1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D6E1FB9-503D-4C84-9D35-65091D3F7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3600" b="1">
                <a:solidFill>
                  <a:srgbClr val="00B050"/>
                </a:solidFill>
                <a:latin typeface="新細明體" panose="02020500000000000000" pitchFamily="18" charset="-120"/>
              </a:rPr>
              <a:t>心臟病患：問路人？問醫生？</a:t>
            </a:r>
            <a:endParaRPr lang="en-US" altLang="zh-TW" sz="3600" b="1">
              <a:solidFill>
                <a:srgbClr val="00B050"/>
              </a:solidFill>
              <a:latin typeface="新細明體" panose="02020500000000000000" pitchFamily="18" charset="-120"/>
            </a:endParaRPr>
          </a:p>
          <a:p>
            <a:pPr eaLnBrk="1" hangingPunct="1"/>
            <a:r>
              <a:rPr lang="zh-TW" altLang="en-US" sz="3600" b="1">
                <a:solidFill>
                  <a:srgbClr val="00B050"/>
                </a:solidFill>
                <a:latin typeface="新細明體" panose="02020500000000000000" pitchFamily="18" charset="-120"/>
              </a:rPr>
              <a:t>媒體「隨意」引述外電 </a:t>
            </a:r>
            <a:r>
              <a:rPr lang="zh-TW" altLang="en-US" sz="1400" b="1">
                <a:solidFill>
                  <a:srgbClr val="00B050"/>
                </a:solidFill>
                <a:latin typeface="新細明體" panose="02020500000000000000" pitchFamily="18" charset="-120"/>
              </a:rPr>
              <a:t>民眾從一般媒體學習科學</a:t>
            </a:r>
          </a:p>
          <a:p>
            <a:pPr eaLnBrk="1" hangingPunct="1"/>
            <a:r>
              <a:rPr lang="zh-TW" altLang="en-US" sz="2800" b="1">
                <a:solidFill>
                  <a:srgbClr val="00B050"/>
                </a:solidFill>
                <a:latin typeface="新細明體" panose="02020500000000000000" pitchFamily="18" charset="-120"/>
              </a:rPr>
              <a:t>非專業科學家、官員說「</a:t>
            </a:r>
            <a:r>
              <a:rPr lang="zh-TW" altLang="en-US" sz="1800" b="1">
                <a:solidFill>
                  <a:srgbClr val="00B050"/>
                </a:solidFill>
                <a:latin typeface="新細明體" panose="02020500000000000000" pitchFamily="18" charset="-120"/>
              </a:rPr>
              <a:t>無定論」</a:t>
            </a:r>
          </a:p>
        </p:txBody>
      </p:sp>
      <p:pic>
        <p:nvPicPr>
          <p:cNvPr id="110596" name="Picture 5">
            <a:extLst>
              <a:ext uri="{FF2B5EF4-FFF2-40B4-BE49-F238E27FC236}">
                <a16:creationId xmlns:a16="http://schemas.microsoft.com/office/drawing/2014/main" id="{3208D5CE-E791-435D-B939-2CC873AA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4149725"/>
            <a:ext cx="2919412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圖片 1">
            <a:extLst>
              <a:ext uri="{FF2B5EF4-FFF2-40B4-BE49-F238E27FC236}">
                <a16:creationId xmlns:a16="http://schemas.microsoft.com/office/drawing/2014/main" id="{96DB857C-6D38-49EE-8265-71A0126D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4149725"/>
            <a:ext cx="46767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>
            <a:extLst>
              <a:ext uri="{FF2B5EF4-FFF2-40B4-BE49-F238E27FC236}">
                <a16:creationId xmlns:a16="http://schemas.microsoft.com/office/drawing/2014/main" id="{24AF9028-913D-409F-992B-3527A14D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36613"/>
            <a:ext cx="7772400" cy="1079500"/>
          </a:xfrm>
        </p:spPr>
        <p:txBody>
          <a:bodyPr/>
          <a:lstStyle/>
          <a:p>
            <a:r>
              <a:rPr lang="zh-TW" altLang="en-US" sz="6600" b="1">
                <a:solidFill>
                  <a:srgbClr val="0000FF"/>
                </a:solidFill>
              </a:rPr>
              <a:t>科技適合民調？</a:t>
            </a:r>
            <a:endParaRPr lang="zh-TW" altLang="en-US" sz="3600">
              <a:solidFill>
                <a:srgbClr val="0000FF"/>
              </a:solidFill>
            </a:endParaRPr>
          </a:p>
        </p:txBody>
      </p:sp>
      <p:sp>
        <p:nvSpPr>
          <p:cNvPr id="112643" name="內容版面配置區 2">
            <a:extLst>
              <a:ext uri="{FF2B5EF4-FFF2-40B4-BE49-F238E27FC236}">
                <a16:creationId xmlns:a16="http://schemas.microsoft.com/office/drawing/2014/main" id="{602DC8A1-057A-417E-BD49-DBC8F0BA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420938"/>
            <a:ext cx="7772400" cy="3675062"/>
          </a:xfrm>
        </p:spPr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英人：</a:t>
            </a:r>
            <a:r>
              <a:rPr lang="zh-TW" altLang="en-US" b="1">
                <a:solidFill>
                  <a:srgbClr val="009900"/>
                </a:solidFill>
              </a:rPr>
              <a:t>對該科技</a:t>
            </a:r>
            <a:r>
              <a:rPr lang="zh-TW" altLang="zh-TW" b="1">
                <a:solidFill>
                  <a:srgbClr val="009900"/>
                </a:solidFill>
              </a:rPr>
              <a:t>沒懂到足以提出意見</a:t>
            </a:r>
            <a:r>
              <a:rPr lang="en-US" altLang="zh-TW" sz="1200" b="1"/>
              <a:t>2009</a:t>
            </a:r>
            <a:endParaRPr lang="en-US" altLang="zh-TW" sz="2000" b="1"/>
          </a:p>
          <a:p>
            <a:r>
              <a:rPr lang="zh-TW" altLang="en-US" b="1">
                <a:solidFill>
                  <a:srgbClr val="009900"/>
                </a:solidFill>
              </a:rPr>
              <a:t>政客帶頭，犧牲無知性感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民意如流水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眾口鑠金</a:t>
            </a:r>
            <a:endParaRPr lang="en-US" altLang="zh-TW" b="1">
              <a:solidFill>
                <a:srgbClr val="009900"/>
              </a:solidFill>
            </a:endParaRPr>
          </a:p>
          <a:p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112644" name="圖片 1">
            <a:extLst>
              <a:ext uri="{FF2B5EF4-FFF2-40B4-BE49-F238E27FC236}">
                <a16:creationId xmlns:a16="http://schemas.microsoft.com/office/drawing/2014/main" id="{4E9F9C4E-76A7-42EF-8674-548C7C66F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867150"/>
            <a:ext cx="4630738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>
            <a:extLst>
              <a:ext uri="{FF2B5EF4-FFF2-40B4-BE49-F238E27FC236}">
                <a16:creationId xmlns:a16="http://schemas.microsoft.com/office/drawing/2014/main" id="{C0BD8EE0-D1A0-4E07-B5C4-AFF4B56B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739900"/>
          </a:xfrm>
        </p:spPr>
        <p:txBody>
          <a:bodyPr/>
          <a:lstStyle/>
          <a:p>
            <a:pPr eaLnBrk="1" hangingPunct="1"/>
            <a:r>
              <a:rPr lang="zh-TW" altLang="en-US" sz="7200" b="1">
                <a:solidFill>
                  <a:srgbClr val="0000FF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打死不退的結果</a:t>
            </a:r>
            <a:br>
              <a:rPr lang="en-US" altLang="zh-TW" sz="7200" b="1">
                <a:solidFill>
                  <a:srgbClr val="0066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zh-TW" altLang="en-US" sz="3200" b="1">
                <a:solidFill>
                  <a:srgbClr val="0099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愛迪生</a:t>
            </a:r>
            <a:r>
              <a:rPr lang="en-US" altLang="zh-TW" sz="3200" b="1">
                <a:solidFill>
                  <a:srgbClr val="0099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vs.</a:t>
            </a:r>
            <a:r>
              <a:rPr lang="zh-TW" altLang="en-US" sz="3200" b="1">
                <a:solidFill>
                  <a:srgbClr val="0099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某女士</a:t>
            </a:r>
            <a:endParaRPr lang="en-US" altLang="zh-TW" sz="3200" b="1">
              <a:solidFill>
                <a:srgbClr val="009900"/>
              </a:solidFill>
              <a:latin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3667" name="內容版面配置區 2">
            <a:extLst>
              <a:ext uri="{FF2B5EF4-FFF2-40B4-BE49-F238E27FC236}">
                <a16:creationId xmlns:a16="http://schemas.microsoft.com/office/drawing/2014/main" id="{AE56ED8C-B154-44F9-883B-11F880EF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b="1"/>
          </a:p>
        </p:txBody>
      </p:sp>
      <p:pic>
        <p:nvPicPr>
          <p:cNvPr id="113668" name="Picture 2" descr="C:\Users\Lin\Pictures\Don.gif">
            <a:extLst>
              <a:ext uri="{FF2B5EF4-FFF2-40B4-BE49-F238E27FC236}">
                <a16:creationId xmlns:a16="http://schemas.microsoft.com/office/drawing/2014/main" id="{4264FFB9-A966-44E9-81D3-A2199E958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0"/>
          <a:stretch>
            <a:fillRect/>
          </a:stretch>
        </p:blipFill>
        <p:spPr bwMode="auto">
          <a:xfrm>
            <a:off x="2071688" y="2565400"/>
            <a:ext cx="5181600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>
            <a:extLst>
              <a:ext uri="{FF2B5EF4-FFF2-40B4-BE49-F238E27FC236}">
                <a16:creationId xmlns:a16="http://schemas.microsoft.com/office/drawing/2014/main" id="{8A45719F-D96B-454A-BE30-8B9EFBAC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約等同死路</a:t>
            </a:r>
          </a:p>
        </p:txBody>
      </p:sp>
      <p:sp>
        <p:nvSpPr>
          <p:cNvPr id="114691" name="內容版面配置區 2">
            <a:extLst>
              <a:ext uri="{FF2B5EF4-FFF2-40B4-BE49-F238E27FC236}">
                <a16:creationId xmlns:a16="http://schemas.microsoft.com/office/drawing/2014/main" id="{7E4BCD75-0783-423A-9D8E-87D629D6D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9138"/>
            <a:ext cx="7772400" cy="4106862"/>
          </a:xfrm>
        </p:spPr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「公民參與」好主意</a:t>
            </a:r>
            <a:endParaRPr lang="en-US" altLang="zh-TW" sz="40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建置前與鄰里協商？誓死反對！</a:t>
            </a:r>
            <a:endParaRPr lang="en-US" altLang="zh-TW" sz="4000" b="1">
              <a:solidFill>
                <a:srgbClr val="009900"/>
              </a:solidFill>
            </a:endParaRPr>
          </a:p>
          <a:p>
            <a:endParaRPr lang="zh-TW" altLang="en-US"/>
          </a:p>
        </p:txBody>
      </p:sp>
      <p:pic>
        <p:nvPicPr>
          <p:cNvPr id="114692" name="圖片 3" descr="123.jpg">
            <a:extLst>
              <a:ext uri="{FF2B5EF4-FFF2-40B4-BE49-F238E27FC236}">
                <a16:creationId xmlns:a16="http://schemas.microsoft.com/office/drawing/2014/main" id="{C6A24DB8-9443-4B22-ADAA-AF4549624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16338"/>
            <a:ext cx="21605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圖片 4" descr="124.jpg">
            <a:extLst>
              <a:ext uri="{FF2B5EF4-FFF2-40B4-BE49-F238E27FC236}">
                <a16:creationId xmlns:a16="http://schemas.microsoft.com/office/drawing/2014/main" id="{22192AAD-A62B-4221-9A01-AEFF2D7C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716338"/>
            <a:ext cx="3024187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>
            <a:extLst>
              <a:ext uri="{FF2B5EF4-FFF2-40B4-BE49-F238E27FC236}">
                <a16:creationId xmlns:a16="http://schemas.microsoft.com/office/drawing/2014/main" id="{39BCA403-3D67-4156-90E9-E069EEE9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5715" name="內容版面配置區 2">
            <a:extLst>
              <a:ext uri="{FF2B5EF4-FFF2-40B4-BE49-F238E27FC236}">
                <a16:creationId xmlns:a16="http://schemas.microsoft.com/office/drawing/2014/main" id="{95D1018E-F072-46E0-A141-96F639C2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5716" name="圖片 3">
            <a:extLst>
              <a:ext uri="{FF2B5EF4-FFF2-40B4-BE49-F238E27FC236}">
                <a16:creationId xmlns:a16="http://schemas.microsoft.com/office/drawing/2014/main" id="{F46119D1-2658-486E-B0AA-82C35D61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60350"/>
            <a:ext cx="5299075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圖片 4">
            <a:extLst>
              <a:ext uri="{FF2B5EF4-FFF2-40B4-BE49-F238E27FC236}">
                <a16:creationId xmlns:a16="http://schemas.microsoft.com/office/drawing/2014/main" id="{61729CDE-B371-4C69-8652-22400E74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84538"/>
            <a:ext cx="5299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弧形接點 2">
            <a:extLst>
              <a:ext uri="{FF2B5EF4-FFF2-40B4-BE49-F238E27FC236}">
                <a16:creationId xmlns:a16="http://schemas.microsoft.com/office/drawing/2014/main" id="{6A52A37C-1C30-434C-A2C5-2EBC1EB8C49C}"/>
              </a:ext>
            </a:extLst>
          </p:cNvPr>
          <p:cNvCxnSpPr/>
          <p:nvPr/>
        </p:nvCxnSpPr>
        <p:spPr>
          <a:xfrm rot="10800000">
            <a:off x="6300788" y="2781300"/>
            <a:ext cx="1511300" cy="647700"/>
          </a:xfrm>
          <a:prstGeom prst="curvedConnector3">
            <a:avLst/>
          </a:prstGeom>
          <a:ln>
            <a:solidFill>
              <a:srgbClr val="FF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弧形接點 4">
            <a:extLst>
              <a:ext uri="{FF2B5EF4-FFF2-40B4-BE49-F238E27FC236}">
                <a16:creationId xmlns:a16="http://schemas.microsoft.com/office/drawing/2014/main" id="{49A73266-1398-43BF-A182-B6D370420E1D}"/>
              </a:ext>
            </a:extLst>
          </p:cNvPr>
          <p:cNvCxnSpPr/>
          <p:nvPr/>
        </p:nvCxnSpPr>
        <p:spPr>
          <a:xfrm flipV="1">
            <a:off x="685800" y="2636838"/>
            <a:ext cx="1293813" cy="504825"/>
          </a:xfrm>
          <a:prstGeom prst="curvedConnector3">
            <a:avLst/>
          </a:prstGeom>
          <a:ln>
            <a:solidFill>
              <a:srgbClr val="FF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720" name="文字方塊 5">
            <a:extLst>
              <a:ext uri="{FF2B5EF4-FFF2-40B4-BE49-F238E27FC236}">
                <a16:creationId xmlns:a16="http://schemas.microsoft.com/office/drawing/2014/main" id="{429928DD-6FCF-402C-BA52-707168C0E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3141663"/>
            <a:ext cx="831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FF00FF"/>
                </a:solidFill>
              </a:rPr>
              <a:t>錯誤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標題 1">
            <a:extLst>
              <a:ext uri="{FF2B5EF4-FFF2-40B4-BE49-F238E27FC236}">
                <a16:creationId xmlns:a16="http://schemas.microsoft.com/office/drawing/2014/main" id="{66A5B82E-7F35-4E04-9240-FB6B25AA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6739" name="內容版面配置區 2">
            <a:extLst>
              <a:ext uri="{FF2B5EF4-FFF2-40B4-BE49-F238E27FC236}">
                <a16:creationId xmlns:a16="http://schemas.microsoft.com/office/drawing/2014/main" id="{3D23534A-0E38-4C11-8CAA-F6871E20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6740" name="Picture 2" descr="è®é»æå¨æå®¶æ!èæ éå&quot;ç¬éå¼·åº¦&quot;å±å  ID-515604">
            <a:extLst>
              <a:ext uri="{FF2B5EF4-FFF2-40B4-BE49-F238E27FC236}">
                <a16:creationId xmlns:a16="http://schemas.microsoft.com/office/drawing/2014/main" id="{14F9AAA0-ED4C-4C25-8E71-0F6B8F33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385763"/>
            <a:ext cx="48577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圖片 4">
            <a:extLst>
              <a:ext uri="{FF2B5EF4-FFF2-40B4-BE49-F238E27FC236}">
                <a16:creationId xmlns:a16="http://schemas.microsoft.com/office/drawing/2014/main" id="{EA573AA1-6CE6-40DE-877C-160E2B10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3343275"/>
            <a:ext cx="489902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2" name="文字方塊 5">
            <a:extLst>
              <a:ext uri="{FF2B5EF4-FFF2-40B4-BE49-F238E27FC236}">
                <a16:creationId xmlns:a16="http://schemas.microsoft.com/office/drawing/2014/main" id="{15DEF260-CD44-416A-B882-263948032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5949950"/>
            <a:ext cx="915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1">
                <a:solidFill>
                  <a:srgbClr val="009900"/>
                </a:solidFill>
              </a:rPr>
              <a:t>2016</a:t>
            </a:r>
          </a:p>
        </p:txBody>
      </p:sp>
      <p:cxnSp>
        <p:nvCxnSpPr>
          <p:cNvPr id="3" name="弧形接點 2">
            <a:extLst>
              <a:ext uri="{FF2B5EF4-FFF2-40B4-BE49-F238E27FC236}">
                <a16:creationId xmlns:a16="http://schemas.microsoft.com/office/drawing/2014/main" id="{61BB15F9-747C-4972-BEEC-25E665099878}"/>
              </a:ext>
            </a:extLst>
          </p:cNvPr>
          <p:cNvCxnSpPr/>
          <p:nvPr/>
        </p:nvCxnSpPr>
        <p:spPr>
          <a:xfrm rot="10800000" flipV="1">
            <a:off x="4716463" y="4972050"/>
            <a:ext cx="2303462" cy="1081088"/>
          </a:xfrm>
          <a:prstGeom prst="curvedConnector3">
            <a:avLst/>
          </a:prstGeom>
          <a:ln>
            <a:solidFill>
              <a:srgbClr val="FF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744" name="文字方塊 3">
            <a:extLst>
              <a:ext uri="{FF2B5EF4-FFF2-40B4-BE49-F238E27FC236}">
                <a16:creationId xmlns:a16="http://schemas.microsoft.com/office/drawing/2014/main" id="{E8D1CCD8-385B-422C-977A-A7C483598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724400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FF00FF"/>
                </a:solidFill>
              </a:rPr>
              <a:t>錯誤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標題 1">
            <a:extLst>
              <a:ext uri="{FF2B5EF4-FFF2-40B4-BE49-F238E27FC236}">
                <a16:creationId xmlns:a16="http://schemas.microsoft.com/office/drawing/2014/main" id="{462D707A-50F1-4AC9-B341-A88FE5BE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8000" b="1">
                <a:solidFill>
                  <a:srgbClr val="0000FF"/>
                </a:solidFill>
              </a:rPr>
              <a:t>動則得咎 </a:t>
            </a:r>
            <a:r>
              <a:rPr lang="zh-TW" altLang="en-US" sz="2000" b="1">
                <a:solidFill>
                  <a:schemeClr val="tx1"/>
                </a:solidFill>
              </a:rPr>
              <a:t>美化或偽裝</a:t>
            </a:r>
            <a:br>
              <a:rPr lang="en-US" altLang="zh-TW" sz="8000" b="1">
                <a:solidFill>
                  <a:srgbClr val="0000FF"/>
                </a:solidFill>
              </a:rPr>
            </a:br>
            <a:r>
              <a:rPr lang="zh-TW" altLang="en-US" sz="2000" b="1">
                <a:solidFill>
                  <a:srgbClr val="FF0000"/>
                </a:solidFill>
              </a:rPr>
              <a:t>蘋果</a:t>
            </a:r>
            <a:r>
              <a:rPr lang="en-US" altLang="zh-TW" sz="2000" b="1">
                <a:solidFill>
                  <a:srgbClr val="FF0000"/>
                </a:solidFill>
              </a:rPr>
              <a:t>》</a:t>
            </a:r>
            <a:r>
              <a:rPr lang="zh-TW" altLang="en-US" sz="2000" b="1">
                <a:solidFill>
                  <a:srgbClr val="FF0000"/>
                </a:solidFill>
              </a:rPr>
              <a:t>踢爆北市泳池秘設基地</a:t>
            </a:r>
          </a:p>
        </p:txBody>
      </p:sp>
      <p:sp>
        <p:nvSpPr>
          <p:cNvPr id="117763" name="內容版面配置區 2">
            <a:extLst>
              <a:ext uri="{FF2B5EF4-FFF2-40B4-BE49-F238E27FC236}">
                <a16:creationId xmlns:a16="http://schemas.microsoft.com/office/drawing/2014/main" id="{65533244-2842-4045-A296-72E5FA2A2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6475"/>
            <a:ext cx="7772400" cy="3819525"/>
          </a:xfrm>
        </p:spPr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融入社區景觀？</a:t>
            </a:r>
            <a:endParaRPr lang="en-US" altLang="zh-TW" sz="4000" b="1">
              <a:solidFill>
                <a:srgbClr val="009900"/>
              </a:solidFill>
            </a:endParaRPr>
          </a:p>
        </p:txBody>
      </p:sp>
      <p:pic>
        <p:nvPicPr>
          <p:cNvPr id="117764" name="圖片 3">
            <a:extLst>
              <a:ext uri="{FF2B5EF4-FFF2-40B4-BE49-F238E27FC236}">
                <a16:creationId xmlns:a16="http://schemas.microsoft.com/office/drawing/2014/main" id="{00148B64-7863-4A96-9B07-2E321050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201988"/>
            <a:ext cx="3770312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圖片 4">
            <a:extLst>
              <a:ext uri="{FF2B5EF4-FFF2-40B4-BE49-F238E27FC236}">
                <a16:creationId xmlns:a16="http://schemas.microsoft.com/office/drawing/2014/main" id="{3A9C28B8-16C5-46A2-8A5E-2BE591E9C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201988"/>
            <a:ext cx="2200275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圖片 5">
            <a:extLst>
              <a:ext uri="{FF2B5EF4-FFF2-40B4-BE49-F238E27FC236}">
                <a16:creationId xmlns:a16="http://schemas.microsoft.com/office/drawing/2014/main" id="{1647249D-D0E7-4B80-B1B5-B02B6C52B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201988"/>
            <a:ext cx="2363788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標題 1">
            <a:extLst>
              <a:ext uri="{FF2B5EF4-FFF2-40B4-BE49-F238E27FC236}">
                <a16:creationId xmlns:a16="http://schemas.microsoft.com/office/drawing/2014/main" id="{57C6E16D-0F44-491C-8F66-35DEB5F1C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41350"/>
            <a:ext cx="7772400" cy="1143000"/>
          </a:xfrm>
        </p:spPr>
        <p:txBody>
          <a:bodyPr/>
          <a:lstStyle/>
          <a:p>
            <a:r>
              <a:rPr lang="zh-TW" altLang="en-US" sz="8000" b="1">
                <a:solidFill>
                  <a:srgbClr val="3333FF"/>
                </a:solidFill>
              </a:rPr>
              <a:t>房地產損失</a:t>
            </a:r>
            <a:r>
              <a:rPr lang="zh-TW" altLang="en-US" sz="5400" b="1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118787" name="內容版面配置區 2">
            <a:extLst>
              <a:ext uri="{FF2B5EF4-FFF2-40B4-BE49-F238E27FC236}">
                <a16:creationId xmlns:a16="http://schemas.microsoft.com/office/drawing/2014/main" id="{AD1440D6-D97D-44D4-B640-4A11266B5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44675"/>
            <a:ext cx="7772400" cy="4251325"/>
          </a:xfrm>
        </p:spPr>
        <p:txBody>
          <a:bodyPr/>
          <a:lstStyle/>
          <a:p>
            <a:r>
              <a:rPr lang="zh-TW" altLang="en-US" b="1">
                <a:solidFill>
                  <a:srgbClr val="00B050"/>
                </a:solidFill>
              </a:rPr>
              <a:t>不動產估價師公會 說明避鄰心態 </a:t>
            </a:r>
            <a:r>
              <a:rPr lang="en-US" altLang="zh-TW" sz="1800" b="1">
                <a:solidFill>
                  <a:srgbClr val="00B050"/>
                </a:solidFill>
              </a:rPr>
              <a:t>2001</a:t>
            </a:r>
            <a:r>
              <a:rPr lang="zh-TW" altLang="en-US" sz="1800" b="1">
                <a:solidFill>
                  <a:srgbClr val="00B050"/>
                </a:solidFill>
              </a:rPr>
              <a:t>年</a:t>
            </a:r>
            <a:endParaRPr lang="en-US" altLang="zh-TW" sz="1800" b="1">
              <a:solidFill>
                <a:srgbClr val="00B050"/>
              </a:solidFill>
            </a:endParaRPr>
          </a:p>
        </p:txBody>
      </p:sp>
      <p:pic>
        <p:nvPicPr>
          <p:cNvPr id="118788" name="圖片 3">
            <a:extLst>
              <a:ext uri="{FF2B5EF4-FFF2-40B4-BE49-F238E27FC236}">
                <a16:creationId xmlns:a16="http://schemas.microsoft.com/office/drawing/2014/main" id="{B54C9782-88C5-4468-B659-8A8DD485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781300"/>
            <a:ext cx="49657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81BDB7F0-AB53-4A0C-8E6F-199E7134B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5400" b="1">
                <a:solidFill>
                  <a:srgbClr val="0000FF"/>
                </a:solidFill>
              </a:rPr>
              <a:t>歸罪問題</a:t>
            </a:r>
            <a:r>
              <a:rPr lang="en-US" altLang="zh-TW" sz="5400" b="1">
                <a:solidFill>
                  <a:srgbClr val="0000FF"/>
                </a:solidFill>
              </a:rPr>
              <a:t> </a:t>
            </a:r>
            <a:r>
              <a:rPr lang="en-US" altLang="zh-TW" sz="2800" b="1">
                <a:solidFill>
                  <a:schemeClr val="tx1"/>
                </a:solidFill>
              </a:rPr>
              <a:t>2006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88A3C72B-D641-46A1-A13B-FB1DEA79A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3657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蘆洲市民：</a:t>
            </a:r>
            <a:endParaRPr lang="en-US" altLang="zh-TW" b="1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「丈夫死於癌症」</a:t>
            </a:r>
          </a:p>
          <a:p>
            <a:pPr eaLnBrk="1" hangingPunct="1">
              <a:buFontTx/>
              <a:buNone/>
            </a:pPr>
            <a:endParaRPr lang="zh-TW" altLang="en-US" b="1">
              <a:solidFill>
                <a:srgbClr val="009900"/>
              </a:solidFill>
              <a:latin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空氣污染、醃漬食物</a:t>
            </a:r>
          </a:p>
          <a:p>
            <a:pPr eaLnBrk="1" hangingPunct="1">
              <a:buFontTx/>
              <a:buNone/>
            </a:pPr>
            <a:r>
              <a:rPr lang="zh-TW" altLang="en-US" b="1">
                <a:solidFill>
                  <a:srgbClr val="009900"/>
                </a:solidFill>
                <a:latin typeface="新細明體" panose="02020500000000000000" pitchFamily="18" charset="-120"/>
              </a:rPr>
              <a:t>臭水溝、花生</a:t>
            </a:r>
            <a:r>
              <a:rPr lang="zh-TW" altLang="en-US" sz="1400" b="1">
                <a:latin typeface="新細明體" panose="02020500000000000000" pitchFamily="18" charset="-120"/>
              </a:rPr>
              <a:t>黃麴毒素</a:t>
            </a:r>
          </a:p>
        </p:txBody>
      </p:sp>
      <p:pic>
        <p:nvPicPr>
          <p:cNvPr id="119812" name="Picture 4">
            <a:extLst>
              <a:ext uri="{FF2B5EF4-FFF2-40B4-BE49-F238E27FC236}">
                <a16:creationId xmlns:a16="http://schemas.microsoft.com/office/drawing/2014/main" id="{9727AC12-1A25-452B-8A39-8E7AB370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08275"/>
            <a:ext cx="40386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580FF0E2-9E7F-4C0D-AB52-D84E498F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7200" b="1">
                <a:solidFill>
                  <a:srgbClr val="3333FF"/>
                </a:solidFill>
              </a:rPr>
              <a:t>閱讀力：自由詮釋</a:t>
            </a:r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5C021241-5E7E-4D93-A4F7-E2B6343E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>
                <a:solidFill>
                  <a:srgbClr val="009900"/>
                </a:solidFill>
              </a:rPr>
              <a:t>隨便宣稱</a:t>
            </a:r>
            <a:r>
              <a:rPr lang="en-US" altLang="zh-TW" b="1">
                <a:solidFill>
                  <a:srgbClr val="009900"/>
                </a:solidFill>
              </a:rPr>
              <a:t>833</a:t>
            </a:r>
            <a:r>
              <a:rPr lang="zh-TW" altLang="zh-TW" b="1">
                <a:solidFill>
                  <a:srgbClr val="009900"/>
                </a:solidFill>
              </a:rPr>
              <a:t>毫高斯是歐美國家的一萬倍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en-US" b="1">
                <a:solidFill>
                  <a:srgbClr val="009900"/>
                </a:solidFill>
              </a:rPr>
              <a:t>其實比較</a:t>
            </a:r>
            <a:r>
              <a:rPr lang="zh-TW" altLang="zh-TW" b="1">
                <a:solidFill>
                  <a:srgbClr val="009900"/>
                </a:solidFill>
              </a:rPr>
              <a:t>「德國某民間組織」，卻誇張為「德國」，接著變為「歐美」</a:t>
            </a:r>
            <a:endParaRPr lang="en-US" altLang="zh-TW" b="1">
              <a:solidFill>
                <a:srgbClr val="009900"/>
              </a:solidFill>
            </a:endParaRPr>
          </a:p>
          <a:p>
            <a:r>
              <a:rPr lang="zh-TW" altLang="zh-TW" b="1">
                <a:solidFill>
                  <a:srgbClr val="009900"/>
                </a:solidFill>
              </a:rPr>
              <a:t>其實歐</a:t>
            </a:r>
            <a:r>
              <a:rPr lang="zh-TW" altLang="en-US" b="1">
                <a:solidFill>
                  <a:srgbClr val="009900"/>
                </a:solidFill>
              </a:rPr>
              <a:t>洲</a:t>
            </a:r>
            <a:r>
              <a:rPr lang="zh-TW" altLang="zh-TW" b="1">
                <a:solidFill>
                  <a:srgbClr val="009900"/>
                </a:solidFill>
              </a:rPr>
              <a:t>大致上採國際規範</a:t>
            </a:r>
            <a:r>
              <a:rPr lang="zh-TW" altLang="en-US" b="1">
                <a:solidFill>
                  <a:srgbClr val="009900"/>
                </a:solidFill>
              </a:rPr>
              <a:t>、</a:t>
            </a:r>
            <a:r>
              <a:rPr lang="zh-TW" altLang="zh-TW" b="1">
                <a:solidFill>
                  <a:srgbClr val="009900"/>
                </a:solidFill>
              </a:rPr>
              <a:t>美加不規範</a:t>
            </a:r>
            <a:endParaRPr lang="zh-TW" altLang="en-US" b="1">
              <a:solidFill>
                <a:srgbClr val="009900"/>
              </a:solidFill>
            </a:endParaRPr>
          </a:p>
        </p:txBody>
      </p:sp>
      <p:pic>
        <p:nvPicPr>
          <p:cNvPr id="12292" name="圖片 1">
            <a:extLst>
              <a:ext uri="{FF2B5EF4-FFF2-40B4-BE49-F238E27FC236}">
                <a16:creationId xmlns:a16="http://schemas.microsoft.com/office/drawing/2014/main" id="{CF2F7F18-E60C-4F22-9B7C-9A9FB95F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4365625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標題 1">
            <a:extLst>
              <a:ext uri="{FF2B5EF4-FFF2-40B4-BE49-F238E27FC236}">
                <a16:creationId xmlns:a16="http://schemas.microsoft.com/office/drawing/2014/main" id="{1ACCF936-86FB-4338-8EBE-B0431C67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450975"/>
          </a:xfrm>
        </p:spPr>
        <p:txBody>
          <a:bodyPr/>
          <a:lstStyle/>
          <a:p>
            <a:r>
              <a:rPr lang="zh-TW" altLang="en-US" sz="7200" b="1">
                <a:solidFill>
                  <a:srgbClr val="0000FF"/>
                </a:solidFill>
              </a:rPr>
              <a:t>溝通有其極限</a:t>
            </a:r>
          </a:p>
        </p:txBody>
      </p:sp>
      <p:sp>
        <p:nvSpPr>
          <p:cNvPr id="121859" name="內容版面配置區 2">
            <a:extLst>
              <a:ext uri="{FF2B5EF4-FFF2-40B4-BE49-F238E27FC236}">
                <a16:creationId xmlns:a16="http://schemas.microsoft.com/office/drawing/2014/main" id="{9C078647-421E-4974-AFEA-CA8692F8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49500"/>
            <a:ext cx="7702550" cy="3746500"/>
          </a:xfrm>
        </p:spPr>
        <p:txBody>
          <a:bodyPr/>
          <a:lstStyle/>
          <a:p>
            <a:r>
              <a:rPr lang="zh-TW" altLang="en-US" sz="4000" b="1">
                <a:solidFill>
                  <a:srgbClr val="009900"/>
                </a:solidFill>
              </a:rPr>
              <a:t>即使今天：「地球是平的」</a:t>
            </a:r>
            <a:r>
              <a:rPr lang="zh-TW" altLang="en-US" sz="1800" b="1"/>
              <a:t>（美國）</a:t>
            </a:r>
            <a:endParaRPr lang="en-US" altLang="zh-TW" sz="1800" b="1"/>
          </a:p>
          <a:p>
            <a:r>
              <a:rPr lang="zh-TW" altLang="en-US" sz="1400" b="1">
                <a:solidFill>
                  <a:srgbClr val="009900"/>
                </a:solidFill>
              </a:rPr>
              <a:t>美國國家科學院在其</a:t>
            </a:r>
            <a:r>
              <a:rPr lang="en-US" altLang="zh-TW" sz="1400" b="1">
                <a:solidFill>
                  <a:srgbClr val="009900"/>
                </a:solidFill>
              </a:rPr>
              <a:t>1996</a:t>
            </a:r>
            <a:r>
              <a:rPr lang="zh-TW" altLang="en-US" sz="1400" b="1">
                <a:solidFill>
                  <a:srgbClr val="009900"/>
                </a:solidFill>
              </a:rPr>
              <a:t>年報告中指出，即使抽菸致癌已鐵證如山，但仍有人宣稱缺乏證據</a:t>
            </a:r>
            <a:endParaRPr lang="en-US" altLang="zh-TW" sz="1400" b="1">
              <a:solidFill>
                <a:srgbClr val="009900"/>
              </a:solidFill>
            </a:endParaRPr>
          </a:p>
          <a:p>
            <a:r>
              <a:rPr lang="zh-TW" altLang="en-US" sz="4000" b="1">
                <a:solidFill>
                  <a:srgbClr val="009900"/>
                </a:solidFill>
              </a:rPr>
              <a:t>無一人因</a:t>
            </a:r>
            <a:r>
              <a:rPr lang="zh-TW" altLang="en-US" sz="1600" b="1">
                <a:solidFill>
                  <a:srgbClr val="7030A0"/>
                </a:solidFill>
              </a:rPr>
              <a:t>電磁波</a:t>
            </a:r>
            <a:r>
              <a:rPr lang="zh-TW" altLang="en-US" sz="4000" b="1">
                <a:solidFill>
                  <a:srgbClr val="009900"/>
                </a:solidFill>
              </a:rPr>
              <a:t>而死 </a:t>
            </a:r>
            <a:r>
              <a:rPr lang="zh-TW" altLang="en-US" sz="2000" b="1">
                <a:solidFill>
                  <a:srgbClr val="FF0000"/>
                </a:solidFill>
              </a:rPr>
              <a:t>不必誓死抗爭</a:t>
            </a:r>
            <a:endParaRPr lang="en-US" altLang="zh-TW" sz="2000" b="1">
              <a:solidFill>
                <a:srgbClr val="FF0000"/>
              </a:solidFill>
            </a:endParaRPr>
          </a:p>
        </p:txBody>
      </p:sp>
      <p:pic>
        <p:nvPicPr>
          <p:cNvPr id="121860" name="Picture 30" descr="D:\lin\Pictures\電磁圖\抗議.jpg">
            <a:extLst>
              <a:ext uri="{FF2B5EF4-FFF2-40B4-BE49-F238E27FC236}">
                <a16:creationId xmlns:a16="http://schemas.microsoft.com/office/drawing/2014/main" id="{013B8B8A-F063-4C24-BA6B-FCBE3945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933825"/>
            <a:ext cx="25971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圖片 1">
            <a:extLst>
              <a:ext uri="{FF2B5EF4-FFF2-40B4-BE49-F238E27FC236}">
                <a16:creationId xmlns:a16="http://schemas.microsoft.com/office/drawing/2014/main" id="{EAC9C157-A737-492A-93BD-E4850A356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79938"/>
            <a:ext cx="3297238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標題 1">
            <a:extLst>
              <a:ext uri="{FF2B5EF4-FFF2-40B4-BE49-F238E27FC236}">
                <a16:creationId xmlns:a16="http://schemas.microsoft.com/office/drawing/2014/main" id="{1B179EF9-CBFC-4280-940A-12148E46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b="1">
                <a:solidFill>
                  <a:srgbClr val="0000FF"/>
                </a:solidFill>
              </a:rPr>
              <a:t>疲于奔命：闢謠闢不完</a:t>
            </a:r>
          </a:p>
        </p:txBody>
      </p:sp>
      <p:sp>
        <p:nvSpPr>
          <p:cNvPr id="123907" name="內容版面配置區 10">
            <a:extLst>
              <a:ext uri="{FF2B5EF4-FFF2-40B4-BE49-F238E27FC236}">
                <a16:creationId xmlns:a16="http://schemas.microsoft.com/office/drawing/2014/main" id="{0DA5F681-2046-4174-9C43-698D161F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3908" name="Picture 3" descr="C:\Users\lin\Pictures\i.jpg">
            <a:extLst>
              <a:ext uri="{FF2B5EF4-FFF2-40B4-BE49-F238E27FC236}">
                <a16:creationId xmlns:a16="http://schemas.microsoft.com/office/drawing/2014/main" id="{7F1092D4-1F3C-4E3F-9FBA-5C7E28DF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60575"/>
            <a:ext cx="62166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37337</TotalTime>
  <Words>2701</Words>
  <Application>Microsoft Office PowerPoint</Application>
  <PresentationFormat>如螢幕大小 (4:3)</PresentationFormat>
  <Paragraphs>319</Paragraphs>
  <Slides>91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96" baseType="lpstr">
      <vt:lpstr>Times New Roman</vt:lpstr>
      <vt:lpstr>新細明體</vt:lpstr>
      <vt:lpstr>Arial</vt:lpstr>
      <vt:lpstr>標楷體</vt:lpstr>
      <vt:lpstr>預設簡報設計</vt:lpstr>
      <vt:lpstr>電磁波-4</vt:lpstr>
      <vt:lpstr>社會議題</vt:lpstr>
      <vt:lpstr>各有觀點</vt:lpstr>
      <vt:lpstr>目錄</vt:lpstr>
      <vt:lpstr>當前挑戰</vt:lpstr>
      <vt:lpstr>環保團體</vt:lpstr>
      <vt:lpstr>環團首號戰將 2005</vt:lpstr>
      <vt:lpstr>惡性循環 媒體威力＋公眾認知</vt:lpstr>
      <vt:lpstr>閱讀力：自由詮釋</vt:lpstr>
      <vt:lpstr>鋪天蓋地：從住家到職場</vt:lpstr>
      <vt:lpstr>自己成了電磁輻射檢測器</vt:lpstr>
      <vt:lpstr>恐慌：推己及人</vt:lpstr>
      <vt:lpstr>推上行政院</vt:lpstr>
      <vt:lpstr>抬出總統嚇嚇官僚2007 </vt:lpstr>
      <vt:lpstr>為有源頭活水來</vt:lpstr>
      <vt:lpstr>生物啟動計畫 BioInitiative Report</vt:lpstr>
      <vt:lpstr>「侮辱世界衛生組織」</vt:lpstr>
      <vt:lpstr>國際電磁場計畫世界衛生組織1996-2007</vt:lpstr>
      <vt:lpstr>專家之聲-1：世衛標準</vt:lpstr>
      <vt:lpstr>專家之聲-2：民眾害怕電磁場</vt:lpstr>
      <vt:lpstr>專家之聲-3：何苦進世衛？</vt:lpstr>
      <vt:lpstr>PowerPoint 簡報</vt:lpstr>
      <vt:lpstr>專家之聲-5：研究之道</vt:lpstr>
      <vt:lpstr>專家之聲-6：儀器測量</vt:lpstr>
      <vt:lpstr>專家之聲-7：科研品質 </vt:lpstr>
      <vt:lpstr>PowerPoint 簡報</vt:lpstr>
      <vt:lpstr>為何你說電磁波有害？</vt:lpstr>
      <vt:lpstr>傳播可操作、扭曲事實 </vt:lpstr>
      <vt:lpstr>「無冕王」</vt:lpstr>
      <vt:lpstr>媒體「建構現實」</vt:lpstr>
      <vt:lpstr>動機、作為 → 結果</vt:lpstr>
      <vt:lpstr>媒體採用環團說辭 2016年05月</vt:lpstr>
      <vt:lpstr>媒體不是「製造業」</vt:lpstr>
      <vt:lpstr>狗咬人不是新聞</vt:lpstr>
      <vt:lpstr>聳重的才有賣點</vt:lpstr>
      <vt:lpstr>當前新知的來源</vt:lpstr>
      <vt:lpstr>越幫越忙 誤解超乎常識的科學</vt:lpstr>
      <vt:lpstr>愛之適以害之動機可佩、知識不足</vt:lpstr>
      <vt:lpstr>PowerPoint 簡報</vt:lpstr>
      <vt:lpstr>義大利 惶惶不可終日</vt:lpstr>
      <vt:lpstr>擔心高壓電影響健康？</vt:lpstr>
      <vt:lpstr>擔心手機影響健康？</vt:lpstr>
      <vt:lpstr>南澳電塔何辜? 2007-4-17</vt:lpstr>
      <vt:lpstr>變電箱會導致怪病？2006-12-12三重 </vt:lpstr>
      <vt:lpstr>聳動優先</vt:lpstr>
      <vt:lpstr>報導的特質與爭風</vt:lpstr>
      <vt:lpstr>平衡報導？</vt:lpstr>
      <vt:lpstr>PowerPoint 簡報</vt:lpstr>
      <vt:lpstr>比較力道</vt:lpstr>
      <vt:lpstr>政客審查科學</vt:lpstr>
      <vt:lpstr>自認環保護民</vt:lpstr>
      <vt:lpstr>科學被政治扭曲97-5-1</vt:lpstr>
      <vt:lpstr>民代官員懂科學嗎？2007</vt:lpstr>
      <vt:lpstr>日本經驗</vt:lpstr>
      <vt:lpstr>宏 觀 人 生 風 險 </vt:lpstr>
      <vt:lpstr>人生充滿風險</vt:lpstr>
      <vt:lpstr>優先值得擔心的事</vt:lpstr>
      <vt:lpstr>為何謠言滿天飛？</vt:lpstr>
      <vt:lpstr>人生風險的虛實</vt:lpstr>
      <vt:lpstr>選擇性認知</vt:lpstr>
      <vt:lpstr>PowerPoint 簡報</vt:lpstr>
      <vt:lpstr>睡覺時鬍子在棉被內或外？</vt:lpstr>
      <vt:lpstr>庸人自擾：害己害人</vt:lpstr>
      <vt:lpstr>環團與立委善用群眾運動</vt:lpstr>
      <vt:lpstr>藉回饋之名 貪名利 很黑</vt:lpstr>
      <vt:lpstr>發現不該反而轉向</vt:lpstr>
      <vt:lpstr>對己不熟議題 審慎發言小孩何辜?但訴求有力</vt:lpstr>
      <vt:lpstr>希爾因果準則 ( Hill Criteria of Causation) </vt:lpstr>
      <vt:lpstr>幾十年研究</vt:lpstr>
      <vt:lpstr>50倍的安全係數世衛</vt:lpstr>
      <vt:lpstr>PowerPoint 簡報</vt:lpstr>
      <vt:lpstr>恐慌者「自作孽」制約化反應conditioned</vt:lpstr>
      <vt:lpstr>正確知識的重要性-1</vt:lpstr>
      <vt:lpstr>PowerPoint 簡報</vt:lpstr>
      <vt:lpstr>正確知識的重要性-3</vt:lpstr>
      <vt:lpstr>正確知識的重要性-4</vt:lpstr>
      <vt:lpstr>正確知識的重要性-5</vt:lpstr>
      <vt:lpstr>PowerPoint 簡報</vt:lpstr>
      <vt:lpstr>討論</vt:lpstr>
      <vt:lpstr>怎麼看反對者？</vt:lpstr>
      <vt:lpstr>尊重專業 </vt:lpstr>
      <vt:lpstr>科技適合民調？</vt:lpstr>
      <vt:lpstr>打死不退的結果 愛迪生vs.某女士</vt:lpstr>
      <vt:lpstr>約等同死路</vt:lpstr>
      <vt:lpstr>PowerPoint 簡報</vt:lpstr>
      <vt:lpstr>PowerPoint 簡報</vt:lpstr>
      <vt:lpstr>動則得咎 美化或偽裝 蘋果》踢爆北市泳池秘設基地</vt:lpstr>
      <vt:lpstr>房地產損失？</vt:lpstr>
      <vt:lpstr>歸罪問題 2006</vt:lpstr>
      <vt:lpstr>溝通有其極限</vt:lpstr>
      <vt:lpstr>疲于奔命：闢謠闢不完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簡大</cp:lastModifiedBy>
  <cp:revision>2664</cp:revision>
  <dcterms:created xsi:type="dcterms:W3CDTF">2007-05-26T05:00:18Z</dcterms:created>
  <dcterms:modified xsi:type="dcterms:W3CDTF">2020-07-22T16:44:30Z</dcterms:modified>
</cp:coreProperties>
</file>